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46"/>
  </p:notesMasterIdLst>
  <p:sldIdLst>
    <p:sldId id="338" r:id="rId2"/>
    <p:sldId id="260" r:id="rId3"/>
    <p:sldId id="261" r:id="rId4"/>
    <p:sldId id="263" r:id="rId5"/>
    <p:sldId id="339" r:id="rId6"/>
    <p:sldId id="264" r:id="rId7"/>
    <p:sldId id="265" r:id="rId8"/>
    <p:sldId id="266" r:id="rId9"/>
    <p:sldId id="268" r:id="rId10"/>
    <p:sldId id="269" r:id="rId11"/>
    <p:sldId id="272" r:id="rId12"/>
    <p:sldId id="273" r:id="rId13"/>
    <p:sldId id="274" r:id="rId14"/>
    <p:sldId id="275" r:id="rId15"/>
    <p:sldId id="277" r:id="rId16"/>
    <p:sldId id="332" r:id="rId17"/>
    <p:sldId id="327" r:id="rId18"/>
    <p:sldId id="280" r:id="rId19"/>
    <p:sldId id="285" r:id="rId20"/>
    <p:sldId id="287" r:id="rId21"/>
    <p:sldId id="288" r:id="rId22"/>
    <p:sldId id="290" r:id="rId23"/>
    <p:sldId id="292" r:id="rId24"/>
    <p:sldId id="293" r:id="rId25"/>
    <p:sldId id="295" r:id="rId26"/>
    <p:sldId id="297" r:id="rId27"/>
    <p:sldId id="299" r:id="rId28"/>
    <p:sldId id="333" r:id="rId29"/>
    <p:sldId id="301" r:id="rId30"/>
    <p:sldId id="331" r:id="rId31"/>
    <p:sldId id="303" r:id="rId32"/>
    <p:sldId id="306" r:id="rId33"/>
    <p:sldId id="334" r:id="rId34"/>
    <p:sldId id="336" r:id="rId35"/>
    <p:sldId id="329" r:id="rId36"/>
    <p:sldId id="315" r:id="rId37"/>
    <p:sldId id="316" r:id="rId38"/>
    <p:sldId id="318" r:id="rId39"/>
    <p:sldId id="319" r:id="rId40"/>
    <p:sldId id="320" r:id="rId41"/>
    <p:sldId id="321" r:id="rId42"/>
    <p:sldId id="337" r:id="rId43"/>
    <p:sldId id="322" r:id="rId44"/>
    <p:sldId id="34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B61CBC-5F08-44B8-A02C-38FDAB81B07A}" type="datetimeFigureOut">
              <a:rPr lang="en-US" smtClean="0"/>
              <a:pPr/>
              <a:t>11/30/2015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560673-8332-41F2-BE7E-638FA291E912}" type="slidenum">
              <a:rPr lang="en-US" smtClean="0"/>
              <a:pPr/>
              <a:t>‹#›</a:t>
            </a:fld>
            <a:endParaRPr lang="en-US"/>
          </a:p>
        </p:txBody>
      </p:sp>
    </p:spTree>
    <p:extLst>
      <p:ext uri="{BB962C8B-B14F-4D97-AF65-F5344CB8AC3E}">
        <p14:creationId xmlns:p14="http://schemas.microsoft.com/office/powerpoint/2010/main" xmlns="" val="3628693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B50E355D-30C1-4729-B63D-181AE371F0F7}" type="slidenum">
              <a:rPr lang="en-US">
                <a:solidFill>
                  <a:prstClr val="black"/>
                </a:solidFill>
              </a:rPr>
              <a:pPr/>
              <a:t>3</a:t>
            </a:fld>
            <a:endParaRPr lang="en-US">
              <a:solidFill>
                <a:prstClr val="black"/>
              </a:solidFill>
            </a:endParaRPr>
          </a:p>
        </p:txBody>
      </p:sp>
      <p:sp>
        <p:nvSpPr>
          <p:cNvPr id="12293" name="Date Placeholder 4"/>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FF5C8616-AF7B-486D-A4EE-2704AA856E87}" type="datetime1">
              <a:rPr lang="en-US">
                <a:solidFill>
                  <a:prstClr val="black"/>
                </a:solidFill>
              </a:rPr>
              <a:pPr/>
              <a:t>11/30/2015</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3C64601F-4968-42CA-A277-920543E49FC7}" type="slidenum">
              <a:rPr lang="en-US">
                <a:solidFill>
                  <a:srgbClr val="000000"/>
                </a:solidFill>
              </a:rPr>
              <a:pPr/>
              <a:t>18</a:t>
            </a:fld>
            <a:endParaRPr lang="en-US">
              <a:solidFill>
                <a:srgbClr val="000000"/>
              </a:solidFill>
            </a:endParaRPr>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a-IR" smtClean="0"/>
          </a:p>
        </p:txBody>
      </p:sp>
      <p:sp>
        <p:nvSpPr>
          <p:cNvPr id="34821" name="Date Placeholder 1"/>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A39DD73F-6CFD-4D85-A1D1-78FAADEF8D0E}" type="datetime1">
              <a:rPr lang="en-US">
                <a:solidFill>
                  <a:prstClr val="black"/>
                </a:solidFill>
              </a:rPr>
              <a:pPr/>
              <a:t>11/30/2015</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a:spLocks noGrp="1" noChangeArrowheads="1"/>
          </p:cNvSpPr>
          <p:nvPr>
            <p:ph type="ftr" sz="quarter" idx="4"/>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mtClean="0">
                <a:solidFill>
                  <a:prstClr val="black"/>
                </a:solidFill>
                <a:latin typeface="Arial" pitchFamily="34" charset="0"/>
              </a:rPr>
              <a:t>IAFP 2002</a:t>
            </a:r>
          </a:p>
        </p:txBody>
      </p:sp>
      <p:sp>
        <p:nvSpPr>
          <p:cNvPr id="4505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3D05D304-2DF0-41A3-BBD5-47FEAB5F2EBA}" type="slidenum">
              <a:rPr lang="en-US" altLang="en-US">
                <a:solidFill>
                  <a:prstClr val="black"/>
                </a:solidFill>
                <a:latin typeface="Arial" pitchFamily="34" charset="0"/>
              </a:rPr>
              <a:pPr/>
              <a:t>20</a:t>
            </a:fld>
            <a:endParaRPr lang="en-US" altLang="en-US">
              <a:solidFill>
                <a:prstClr val="black"/>
              </a:solidFill>
              <a:latin typeface="Arial" pitchFamily="34" charset="0"/>
            </a:endParaRPr>
          </a:p>
        </p:txBody>
      </p:sp>
      <p:sp>
        <p:nvSpPr>
          <p:cNvPr id="4506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506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spcBef>
                <a:spcPct val="0"/>
              </a:spcBef>
            </a:pPr>
            <a:endParaRPr lang="en-US" altLang="en-US" smtClean="0">
              <a:latin typeface="Arial" pitchFamily="34" charset="0"/>
            </a:endParaRPr>
          </a:p>
        </p:txBody>
      </p:sp>
      <p:sp>
        <p:nvSpPr>
          <p:cNvPr id="45062" name="Date Placeholder 1"/>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3E1C25AB-AC46-4FE9-B023-89F9BD75959F}" type="datetime1">
              <a:rPr lang="en-US">
                <a:solidFill>
                  <a:prstClr val="black"/>
                </a:solidFill>
              </a:rPr>
              <a:pPr/>
              <a:t>11/30/2015</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a:spLocks noGrp="1" noChangeArrowheads="1"/>
          </p:cNvSpPr>
          <p:nvPr>
            <p:ph type="ftr" sz="quarter" idx="4"/>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mtClean="0">
                <a:solidFill>
                  <a:prstClr val="black"/>
                </a:solidFill>
                <a:latin typeface="Arial" pitchFamily="34" charset="0"/>
              </a:rPr>
              <a:t>IAFP 2002</a:t>
            </a:r>
          </a:p>
        </p:txBody>
      </p:sp>
      <p:sp>
        <p:nvSpPr>
          <p:cNvPr id="5325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CBEF1E4C-A1A0-4B1F-A6C2-D4B38E4DCF49}" type="slidenum">
              <a:rPr lang="en-US" altLang="en-US">
                <a:solidFill>
                  <a:prstClr val="black"/>
                </a:solidFill>
                <a:latin typeface="Arial" pitchFamily="34" charset="0"/>
              </a:rPr>
              <a:pPr/>
              <a:t>24</a:t>
            </a:fld>
            <a:endParaRPr lang="en-US" altLang="en-US">
              <a:solidFill>
                <a:prstClr val="black"/>
              </a:solidFill>
              <a:latin typeface="Arial" pitchFamily="34" charset="0"/>
            </a:endParaRPr>
          </a:p>
        </p:txBody>
      </p:sp>
      <p:sp>
        <p:nvSpPr>
          <p:cNvPr id="5325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325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spcBef>
                <a:spcPct val="0"/>
              </a:spcBef>
            </a:pPr>
            <a:endParaRPr lang="en-US" altLang="en-US" smtClean="0">
              <a:latin typeface="Arial" pitchFamily="34" charset="0"/>
            </a:endParaRPr>
          </a:p>
        </p:txBody>
      </p:sp>
      <p:sp>
        <p:nvSpPr>
          <p:cNvPr id="53254" name="Date Placeholder 1"/>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BC871B3B-0814-477D-8D3E-96DD2595DC69}" type="datetime1">
              <a:rPr lang="en-US">
                <a:solidFill>
                  <a:prstClr val="black"/>
                </a:solidFill>
              </a:rPr>
              <a:pPr/>
              <a:t>11/30/2015</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6"/>
          <p:cNvSpPr>
            <a:spLocks noGrp="1" noChangeArrowheads="1"/>
          </p:cNvSpPr>
          <p:nvPr>
            <p:ph type="ftr" sz="quarter" idx="4"/>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mtClean="0">
                <a:solidFill>
                  <a:prstClr val="black"/>
                </a:solidFill>
                <a:latin typeface="Arial" pitchFamily="34" charset="0"/>
              </a:rPr>
              <a:t>IAFP 2002</a:t>
            </a:r>
          </a:p>
        </p:txBody>
      </p:sp>
      <p:sp>
        <p:nvSpPr>
          <p:cNvPr id="8806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7088BD2F-2609-4921-B037-EA09363C0289}" type="slidenum">
              <a:rPr lang="en-US" altLang="en-US">
                <a:solidFill>
                  <a:prstClr val="black"/>
                </a:solidFill>
                <a:latin typeface="Arial" pitchFamily="34" charset="0"/>
              </a:rPr>
              <a:pPr/>
              <a:t>36</a:t>
            </a:fld>
            <a:endParaRPr lang="en-US" altLang="en-US">
              <a:solidFill>
                <a:prstClr val="black"/>
              </a:solidFill>
              <a:latin typeface="Arial" pitchFamily="34" charset="0"/>
            </a:endParaRPr>
          </a:p>
        </p:txBody>
      </p:sp>
      <p:sp>
        <p:nvSpPr>
          <p:cNvPr id="8806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806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b="1" smtClean="0">
                <a:latin typeface="Arial" pitchFamily="34" charset="0"/>
                <a:ea typeface="Times" pitchFamily="18" charset="0"/>
                <a:cs typeface="Times" pitchFamily="18" charset="0"/>
              </a:rPr>
              <a:t>Clinical signs of OA</a:t>
            </a:r>
            <a:endParaRPr lang="en-US" altLang="en-US" smtClean="0">
              <a:latin typeface="Arial" pitchFamily="34" charset="0"/>
              <a:ea typeface="Times" pitchFamily="18" charset="0"/>
              <a:cs typeface="Times" pitchFamily="18" charset="0"/>
            </a:endParaRPr>
          </a:p>
          <a:p>
            <a:pPr>
              <a:spcBef>
                <a:spcPct val="0"/>
              </a:spcBef>
            </a:pPr>
            <a:r>
              <a:rPr lang="en-US" altLang="en-US" smtClean="0">
                <a:latin typeface="Arial" pitchFamily="34" charset="0"/>
                <a:ea typeface="Times" pitchFamily="18" charset="0"/>
                <a:cs typeface="Times" pitchFamily="18" charset="0"/>
              </a:rPr>
              <a:t>Crepitus, a cracking or popping sensation, is produced when joint tissues rub against each other during movement. Coarse cracking felt with joint movement is produced by movement of uneven surfaces over one another and may indicate damage to or absence of articular cartilage. One or two cracks detected over the knee during joint movement may signify a loose body or torn meniscus.</a:t>
            </a:r>
          </a:p>
          <a:p>
            <a:pPr>
              <a:spcBef>
                <a:spcPct val="0"/>
              </a:spcBef>
            </a:pPr>
            <a:r>
              <a:rPr lang="en-US" altLang="en-US" smtClean="0">
                <a:latin typeface="Arial" pitchFamily="34" charset="0"/>
                <a:ea typeface="Times" pitchFamily="18" charset="0"/>
                <a:cs typeface="Times" pitchFamily="18" charset="0"/>
              </a:rPr>
              <a:t>Examination of joint function may also have diagnostic value. In OA of the hip, internal rotation and abduction are initially restricted, followed by restriction of adduction, hyperextension, and external rotation. However, loss of flexion in the knee is not usually caused by OA, and may indicate a locking of the joint due to a loose body, or contracture due to immobilization. </a:t>
            </a:r>
          </a:p>
          <a:p>
            <a:pPr>
              <a:spcBef>
                <a:spcPct val="0"/>
              </a:spcBef>
            </a:pPr>
            <a:r>
              <a:rPr lang="en-US" altLang="en-US" smtClean="0">
                <a:latin typeface="Arial" pitchFamily="34" charset="0"/>
                <a:ea typeface="Times" pitchFamily="18" charset="0"/>
                <a:cs typeface="Times" pitchFamily="18" charset="0"/>
              </a:rPr>
              <a:t>It is also important to test for abnormal passive movement of the joint, i.e., laxity. Such abnormalities are common in patients with OA of the knee and are due to laxity of the capsule and ligaments.</a:t>
            </a:r>
          </a:p>
          <a:p>
            <a:pPr>
              <a:spcBef>
                <a:spcPct val="0"/>
              </a:spcBef>
            </a:pPr>
            <a:r>
              <a:rPr lang="en-US" altLang="en-US" smtClean="0">
                <a:latin typeface="Arial" pitchFamily="34" charset="0"/>
                <a:ea typeface="Times" pitchFamily="18" charset="0"/>
                <a:cs typeface="Times" pitchFamily="18" charset="0"/>
              </a:rPr>
              <a:t>Hard swelling of the joint are characteristic of OA, especially in the fingers and the knee, and may be palpable even before they are detectable in radiographs. Soft tissue swelling and palpable joint effusion may be present in finger joints and in the knee. Bony swellings may lead to joint deformity.</a:t>
            </a:r>
          </a:p>
          <a:p>
            <a:pPr>
              <a:spcBef>
                <a:spcPct val="0"/>
              </a:spcBef>
            </a:pPr>
            <a:r>
              <a:rPr lang="en-US" altLang="en-US" smtClean="0">
                <a:latin typeface="Arial" pitchFamily="34" charset="0"/>
                <a:ea typeface="Times" pitchFamily="18" charset="0"/>
                <a:cs typeface="Times" pitchFamily="18" charset="0"/>
              </a:rPr>
              <a:t>Joints may be tender or warm, sometimes with effusion. Muscles may be weak or atrophied. Patients with OA of the load-bearing joints may limp while walking.</a:t>
            </a:r>
          </a:p>
          <a:p>
            <a:pPr>
              <a:spcBef>
                <a:spcPct val="0"/>
              </a:spcBef>
            </a:pPr>
            <a:endParaRPr lang="en-US" altLang="en-US" smtClean="0">
              <a:latin typeface="Arial" pitchFamily="34" charset="0"/>
              <a:ea typeface="Times" pitchFamily="18" charset="0"/>
              <a:cs typeface="Times" pitchFamily="18" charset="0"/>
            </a:endParaRPr>
          </a:p>
          <a:p>
            <a:pPr>
              <a:spcBef>
                <a:spcPct val="0"/>
              </a:spcBef>
            </a:pPr>
            <a:endParaRPr lang="en-US" altLang="en-US" smtClean="0">
              <a:latin typeface="Arial" pitchFamily="34" charset="0"/>
              <a:ea typeface="Times" pitchFamily="18" charset="0"/>
              <a:cs typeface="Times" pitchFamily="18" charset="0"/>
            </a:endParaRPr>
          </a:p>
        </p:txBody>
      </p:sp>
      <p:sp>
        <p:nvSpPr>
          <p:cNvPr id="88070" name="Date Placeholder 1"/>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fld id="{2C651EAA-6BD6-4410-AB95-3DA8A6BC7C69}" type="datetime1">
              <a:rPr lang="en-US">
                <a:solidFill>
                  <a:prstClr val="black"/>
                </a:solidFill>
              </a:rPr>
              <a:pPr/>
              <a:t>11/30/2015</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pPr>
              <a:defRPr/>
            </a:pPr>
            <a:fld id="{86FE1368-90B0-4375-920D-ABBE88CAE610}"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29DE091-C93A-4697-916B-533CD39645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fld id="{8B485E97-AC33-4E00-AC04-DF2C4CD45526}"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14C3376-D69F-4CE5-9E6D-1E13DFB6EB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fld id="{DF354A6D-B27C-4CD1-AD42-1051A7F3D09C}"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EE31DCB-C0A1-4D2B-B1F9-49B53054DB0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828800"/>
            <a:ext cx="8229600" cy="4302125"/>
          </a:xfrm>
        </p:spPr>
        <p:txBody>
          <a:bodyPr rtlCol="0">
            <a:normAutofit/>
          </a:bodyPr>
          <a:lstStyle/>
          <a:p>
            <a:pPr lvl="0"/>
            <a:endParaRPr lang="en-US" noProof="0" smtClean="0"/>
          </a:p>
        </p:txBody>
      </p:sp>
      <p:sp>
        <p:nvSpPr>
          <p:cNvPr id="4" name="Rectangle 4"/>
          <p:cNvSpPr>
            <a:spLocks noGrp="1" noChangeArrowheads="1"/>
          </p:cNvSpPr>
          <p:nvPr>
            <p:ph type="dt" sz="half" idx="10"/>
          </p:nvPr>
        </p:nvSpPr>
        <p:spPr/>
        <p:txBody>
          <a:bodyPr/>
          <a:lstStyle>
            <a:lvl1pPr>
              <a:defRPr smtClean="0"/>
            </a:lvl1pPr>
          </a:lstStyle>
          <a:p>
            <a:pPr>
              <a:defRPr/>
            </a:pPr>
            <a:fld id="{801906AC-E584-4A50-B490-5F71030341F4}" type="datetime1">
              <a:rPr lang="en-US">
                <a:solidFill>
                  <a:prstClr val="black">
                    <a:tint val="75000"/>
                  </a:prstClr>
                </a:solidFill>
              </a:rPr>
              <a:pPr>
                <a:defRPr/>
              </a:pPr>
              <a:t>11/30/2015</a:t>
            </a:fld>
            <a:endParaRPr lang="en-US">
              <a:solidFill>
                <a:prstClr val="black">
                  <a:tint val="75000"/>
                </a:prstClr>
              </a:solidFill>
            </a:endParaRPr>
          </a:p>
        </p:txBody>
      </p:sp>
      <p:sp>
        <p:nvSpPr>
          <p:cNvPr id="5" name="Rectangle 5"/>
          <p:cNvSpPr>
            <a:spLocks noGrp="1" noChangeArrowheads="1"/>
          </p:cNvSpPr>
          <p:nvPr>
            <p:ph type="ftr" sz="quarter" idx="11"/>
          </p:nvPr>
        </p:nvSpPr>
        <p:spPr/>
        <p:txBody>
          <a:bodyPr/>
          <a:lstStyle>
            <a:lvl1pPr>
              <a:defRPr smtClean="0"/>
            </a:lvl1pPr>
          </a:lstStyle>
          <a:p>
            <a:pPr>
              <a:defRPr/>
            </a:pPr>
            <a:r>
              <a:rPr lang="fa-IR">
                <a:solidFill>
                  <a:prstClr val="black">
                    <a:tint val="75000"/>
                  </a:prstClr>
                </a:solidFill>
              </a:rPr>
              <a:t>زهره نجفی - کارشناس ارشد پرستاری</a:t>
            </a:r>
            <a:endParaRPr lang="en-US">
              <a:solidFill>
                <a:prstClr val="black">
                  <a:tint val="75000"/>
                </a:prstClr>
              </a:solidFill>
            </a:endParaRPr>
          </a:p>
        </p:txBody>
      </p:sp>
      <p:sp>
        <p:nvSpPr>
          <p:cNvPr id="6" name="Rectangle 6"/>
          <p:cNvSpPr>
            <a:spLocks noGrp="1" noChangeArrowheads="1"/>
          </p:cNvSpPr>
          <p:nvPr>
            <p:ph type="sldNum" sz="quarter" idx="12"/>
          </p:nvPr>
        </p:nvSpPr>
        <p:spPr/>
        <p:txBody>
          <a:bodyPr/>
          <a:lstStyle>
            <a:lvl1pPr>
              <a:defRPr/>
            </a:lvl1pPr>
          </a:lstStyle>
          <a:p>
            <a:fld id="{8ED7A73D-2961-4705-9C0C-B7AC6DDC8099}" type="slidenum">
              <a:rPr lang="en-US"/>
              <a:pPr/>
              <a:t>‹#›</a:t>
            </a:fld>
            <a:endParaRPr lang="en-US"/>
          </a:p>
        </p:txBody>
      </p:sp>
    </p:spTree>
    <p:extLst>
      <p:ext uri="{BB962C8B-B14F-4D97-AF65-F5344CB8AC3E}">
        <p14:creationId xmlns:p14="http://schemas.microsoft.com/office/powerpoint/2010/main" xmlns="" val="2740430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fld id="{750DAA84-BB37-4FC8-A987-DB80DFFF7047}"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ACB308D-F245-4F7E-B555-2B69D3EAE5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4B546C3B-C3E4-4395-A13D-A7046D87AC28}"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5561E6-E672-4CE4-BCB7-9E1A524B9B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pPr>
              <a:defRPr/>
            </a:pPr>
            <a:fld id="{B4097445-C542-467F-A398-42E7AA94644F}" type="datetime1">
              <a:rPr lang="en-US" smtClean="0">
                <a:solidFill>
                  <a:prstClr val="black">
                    <a:tint val="75000"/>
                  </a:prstClr>
                </a:solidFill>
              </a:rPr>
              <a:pPr>
                <a:defRPr/>
              </a:pPr>
              <a:t>11/30/2015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88FCB47-D164-4C85-B6BF-3A62150328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pPr>
              <a:defRPr/>
            </a:pPr>
            <a:fld id="{F49ECB95-1802-42E7-B29C-8B6B48206E31}" type="datetime1">
              <a:rPr lang="en-US" smtClean="0">
                <a:solidFill>
                  <a:prstClr val="black">
                    <a:tint val="75000"/>
                  </a:prstClr>
                </a:solidFill>
              </a:rPr>
              <a:pPr>
                <a:defRPr/>
              </a:pPr>
              <a:t>11/30/2015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CFA58FF-8490-484B-B6F1-1854E15055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pPr>
              <a:defRPr/>
            </a:pPr>
            <a:fld id="{AEC907D6-91EB-49A9-8630-3AB5A3624A4D}" type="datetime1">
              <a:rPr lang="en-US" smtClean="0">
                <a:solidFill>
                  <a:prstClr val="black">
                    <a:tint val="75000"/>
                  </a:prstClr>
                </a:solidFill>
              </a:rPr>
              <a:pPr>
                <a:defRPr/>
              </a:pPr>
              <a:t>11/30/2015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7314F8D-7614-4519-A759-AC6E5983B4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21B7CE1-9C0F-4B77-B933-4C2BC04A8A5C}" type="datetime1">
              <a:rPr lang="en-US" smtClean="0">
                <a:solidFill>
                  <a:prstClr val="black">
                    <a:tint val="75000"/>
                  </a:prstClr>
                </a:solidFill>
              </a:rPr>
              <a:pPr>
                <a:defRPr/>
              </a:pPr>
              <a:t>11/30/2015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E10AF4B-1B19-4EE0-A3E5-93CE2E3FEF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98694F7C-F3E0-4BEA-9B99-36CF25A1792C}" type="datetime1">
              <a:rPr lang="en-US" smtClean="0">
                <a:solidFill>
                  <a:prstClr val="black">
                    <a:tint val="75000"/>
                  </a:prstClr>
                </a:solidFill>
              </a:rPr>
              <a:pPr>
                <a:defRPr/>
              </a:pPr>
              <a:t>11/30/2015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B834254-DF32-4FA5-8845-FB77DF74B79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A78EBDF-E53E-4F19-9FEC-F4E826745203}" type="datetime1">
              <a:rPr lang="en-US" smtClean="0">
                <a:solidFill>
                  <a:prstClr val="black">
                    <a:tint val="75000"/>
                  </a:prstClr>
                </a:solidFill>
              </a:rPr>
              <a:pPr>
                <a:defRPr/>
              </a:pPr>
              <a:t>11/30/2015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E84D898-7FED-4C9C-AC69-3663CEE212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a:defRPr/>
            </a:pPr>
            <a:fld id="{B2EBC3F1-10C9-438C-AB87-377D3574F945}" type="datetime1">
              <a:rPr lang="en-US" smtClean="0">
                <a:solidFill>
                  <a:prstClr val="black">
                    <a:tint val="75000"/>
                  </a:prstClr>
                </a:solidFill>
              </a:rPr>
              <a:pPr>
                <a:defRPr/>
              </a:pPr>
              <a:t>11/30/2015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a:defRPr/>
            </a:pPr>
            <a:r>
              <a:rPr lang="fa-IR" smtClean="0">
                <a:solidFill>
                  <a:prstClr val="black">
                    <a:tint val="75000"/>
                  </a:prstClr>
                </a:solidFill>
              </a:rPr>
              <a:t>زهره نجفی - کارشناس ارشد پرستاری</a:t>
            </a:r>
            <a:endParaRPr lang="en-US">
              <a:solidFill>
                <a:prstClr val="black">
                  <a:tint val="75000"/>
                </a:prstClr>
              </a:solidFill>
            </a:endParaRP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fontAlgn="base">
              <a:spcBef>
                <a:spcPct val="0"/>
              </a:spcBef>
              <a:spcAft>
                <a:spcPct val="0"/>
              </a:spcAft>
            </a:pPr>
            <a:fld id="{05F16922-9A07-4C6B-AD11-23639744143C}" type="slidenum">
              <a:rPr lang="en-US" smtClean="0"/>
              <a:pPr fontAlgn="base">
                <a:spcBef>
                  <a:spcPct val="0"/>
                </a:spcBef>
                <a:spcAft>
                  <a:spcPct val="0"/>
                </a:spcAft>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sldNum="0"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2.xml"/><Relationship Id="rId7"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images.google.com/imgres?imgurl=http://www.diatribe.us/images/body/photo_learning-curve_9_5.jpg&amp;imgrefurl=http://www.diatribe.us/issues/9/learning-curve.php&amp;h=157&amp;w=230&amp;sz=10&amp;hl=en&amp;start=11&amp;tbnid=ziilgEZMshme_M:&amp;tbnh=74&amp;tbnw=108&amp;prev=/images?q=1923+insulin+bottles&amp;gbv=2&amp;hl=en&amp;sa=G" TargetMode="External"/><Relationship Id="rId7"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3.jpeg"/><Relationship Id="rId5" Type="http://schemas.openxmlformats.org/officeDocument/2006/relationships/hyperlink" Target="http://images.google.com/imgres?imgurl=http://www.sugarpet.net/needlee.jpg&amp;imgrefurl=http://www.sugarpet.net/fillsyringe.html&amp;h=300&amp;w=400&amp;sz=10&amp;hl=en&amp;start=2&amp;tbnid=Tc2F5MtgKWMrKM:&amp;tbnh=93&amp;tbnw=124&amp;prev=/images?q=old+insulin+bottles&amp;gbv=2&amp;hl=en&amp;sa=G" TargetMode="External"/><Relationship Id="rId4" Type="http://schemas.openxmlformats.org/officeDocument/2006/relationships/image" Target="../media/image12.jpeg"/></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24744"/>
            <a:ext cx="7772400" cy="1470025"/>
          </a:xfrm>
        </p:spPr>
        <p:txBody>
          <a:bodyPr>
            <a:normAutofit/>
          </a:bodyPr>
          <a:lstStyle/>
          <a:p>
            <a:r>
              <a:rPr lang="fa-IR" b="1" dirty="0" smtClean="0">
                <a:cs typeface="+mn-cs"/>
              </a:rPr>
              <a:t>اورژانسهای دیابت</a:t>
            </a:r>
            <a:endParaRPr lang="en-US" b="1" dirty="0">
              <a:cs typeface="+mn-cs"/>
            </a:endParaRPr>
          </a:p>
        </p:txBody>
      </p:sp>
      <p:pic>
        <p:nvPicPr>
          <p:cNvPr id="2050" name="Picture 2" descr="C:\Users\sva\Pictures\imagesCAQLJMAZ.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619672" y="2492896"/>
            <a:ext cx="5760640" cy="33123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50880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fa-IR" dirty="0" smtClean="0">
                <a:cs typeface="2  Mitra" pitchFamily="2" charset="-78"/>
              </a:rPr>
              <a:t>هیپوگلایسمی</a:t>
            </a:r>
          </a:p>
        </p:txBody>
      </p:sp>
      <p:sp>
        <p:nvSpPr>
          <p:cNvPr id="20483" name="Content Placeholder 2"/>
          <p:cNvSpPr>
            <a:spLocks noGrp="1"/>
          </p:cNvSpPr>
          <p:nvPr>
            <p:ph idx="1"/>
          </p:nvPr>
        </p:nvSpPr>
        <p:spPr>
          <a:solidFill>
            <a:schemeClr val="tx2">
              <a:lumMod val="60000"/>
              <a:lumOff val="40000"/>
            </a:schemeClr>
          </a:solidFill>
        </p:spPr>
        <p:txBody>
          <a:bodyPr/>
          <a:lstStyle/>
          <a:p>
            <a:pPr algn="r" rtl="1"/>
            <a:endParaRPr lang="fa-IR" dirty="0" smtClean="0"/>
          </a:p>
          <a:p>
            <a:pPr algn="r" rtl="1"/>
            <a:endParaRPr lang="fa-IR" dirty="0" smtClean="0"/>
          </a:p>
          <a:p>
            <a:pPr algn="r" rtl="1">
              <a:buFont typeface="Wingdings" pitchFamily="2" charset="2"/>
              <a:buChar char="ü"/>
            </a:pPr>
            <a:r>
              <a:rPr lang="fa-IR" dirty="0" smtClean="0"/>
              <a:t> در هر بیمار بیهوش بایستی تشخیص هیپوگلایسمی مد نظر قرار گیرد.</a:t>
            </a:r>
          </a:p>
        </p:txBody>
      </p:sp>
    </p:spTree>
    <p:extLst>
      <p:ext uri="{BB962C8B-B14F-4D97-AF65-F5344CB8AC3E}">
        <p14:creationId xmlns:p14="http://schemas.microsoft.com/office/powerpoint/2010/main" xmlns="" val="1538919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3554" name="Title 1"/>
          <p:cNvSpPr>
            <a:spLocks noGrp="1"/>
          </p:cNvSpPr>
          <p:nvPr>
            <p:ph type="title"/>
          </p:nvPr>
        </p:nvSpPr>
        <p:spPr>
          <a:solidFill>
            <a:schemeClr val="accent2">
              <a:lumMod val="60000"/>
              <a:lumOff val="40000"/>
            </a:schemeClr>
          </a:solidFill>
        </p:spPr>
        <p:txBody>
          <a:bodyPr/>
          <a:lstStyle/>
          <a:p>
            <a:r>
              <a:rPr lang="fa-IR" dirty="0" smtClean="0">
                <a:cs typeface="2  Mitra" pitchFamily="2" charset="-78"/>
              </a:rPr>
              <a:t>درمان</a:t>
            </a:r>
            <a:r>
              <a:rPr lang="fa-IR" dirty="0" smtClean="0">
                <a:cs typeface="Lotus" pitchFamily="2" charset="-78"/>
              </a:rPr>
              <a:t> </a:t>
            </a:r>
            <a:r>
              <a:rPr lang="fa-IR" dirty="0" smtClean="0">
                <a:cs typeface="2  Mitra" pitchFamily="2" charset="-78"/>
              </a:rPr>
              <a:t>هیپوگلایسمی</a:t>
            </a:r>
            <a:endParaRPr lang="en-US" dirty="0" smtClean="0">
              <a:cs typeface="2  Mitra" pitchFamily="2" charset="-78"/>
            </a:endParaRPr>
          </a:p>
        </p:txBody>
      </p:sp>
      <p:sp>
        <p:nvSpPr>
          <p:cNvPr id="23555" name="Content Placeholder 2"/>
          <p:cNvSpPr>
            <a:spLocks noGrp="1"/>
          </p:cNvSpPr>
          <p:nvPr>
            <p:ph idx="1"/>
          </p:nvPr>
        </p:nvSpPr>
        <p:spPr>
          <a:xfrm>
            <a:off x="0" y="1600200"/>
            <a:ext cx="9144000" cy="4525963"/>
          </a:xfrm>
        </p:spPr>
        <p:txBody>
          <a:bodyPr/>
          <a:lstStyle/>
          <a:p>
            <a:pPr algn="r" rtl="1"/>
            <a:r>
              <a:rPr lang="fa-IR" sz="2400" dirty="0" smtClean="0">
                <a:cs typeface="Lotus" pitchFamily="2" charset="-78"/>
              </a:rPr>
              <a:t> </a:t>
            </a:r>
            <a:r>
              <a:rPr lang="fa-IR" sz="2400" dirty="0" smtClean="0">
                <a:latin typeface="Kozuka Gothic Pro M" pitchFamily="34" charset="-128"/>
                <a:ea typeface="Kozuka Gothic Pro M" pitchFamily="34" charset="-128"/>
              </a:rPr>
              <a:t>بستگی به شدت علایم دارد.</a:t>
            </a:r>
          </a:p>
          <a:p>
            <a:pPr algn="r" rtl="1"/>
            <a:r>
              <a:rPr lang="fa-IR" sz="2400" b="1" dirty="0" smtClean="0">
                <a:solidFill>
                  <a:srgbClr val="FF0000"/>
                </a:solidFill>
                <a:latin typeface="Kozuka Gothic Pro M" pitchFamily="34" charset="-128"/>
                <a:ea typeface="Kozuka Gothic Pro M" pitchFamily="34" charset="-128"/>
              </a:rPr>
              <a:t>علایم خفیف :</a:t>
            </a:r>
          </a:p>
          <a:p>
            <a:pPr algn="r" rtl="1">
              <a:buFont typeface="Arial" pitchFamily="34" charset="0"/>
              <a:buNone/>
            </a:pPr>
            <a:r>
              <a:rPr lang="fa-IR" sz="2400" dirty="0" smtClean="0">
                <a:latin typeface="Kozuka Gothic Pro M" pitchFamily="34" charset="-128"/>
                <a:ea typeface="Kozuka Gothic Pro M" pitchFamily="34" charset="-128"/>
              </a:rPr>
              <a:t>   تجویز 10-15 گرم کربوهیدرات و در صورت عدم بهبودی تجویز 10-15 گرم کربوهیدرات در عرض 10 دقیقه      </a:t>
            </a:r>
          </a:p>
          <a:p>
            <a:pPr algn="r" rtl="1">
              <a:buFont typeface="Arial" pitchFamily="34" charset="0"/>
              <a:buNone/>
            </a:pPr>
            <a:r>
              <a:rPr lang="fa-IR" sz="2400" dirty="0" smtClean="0">
                <a:latin typeface="Kozuka Gothic Pro M" pitchFamily="34" charset="-128"/>
                <a:ea typeface="Kozuka Gothic Pro M" pitchFamily="34" charset="-128"/>
              </a:rPr>
              <a:t>   کنترل مداوم قند خون هر 15 دقیقه یکبار</a:t>
            </a:r>
          </a:p>
          <a:p>
            <a:pPr algn="r" rtl="1">
              <a:buFont typeface="Arial" pitchFamily="34" charset="0"/>
              <a:buNone/>
            </a:pPr>
            <a:r>
              <a:rPr lang="fa-IR" sz="2400" dirty="0" smtClean="0">
                <a:latin typeface="Kozuka Gothic Pro M" pitchFamily="34" charset="-128"/>
                <a:ea typeface="Kozuka Gothic Pro M" pitchFamily="34" charset="-128"/>
              </a:rPr>
              <a:t>   </a:t>
            </a:r>
          </a:p>
        </p:txBody>
      </p:sp>
    </p:spTree>
    <p:extLst>
      <p:ext uri="{BB962C8B-B14F-4D97-AF65-F5344CB8AC3E}">
        <p14:creationId xmlns:p14="http://schemas.microsoft.com/office/powerpoint/2010/main" xmlns="" val="835876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fa-IR" dirty="0" smtClean="0">
                <a:cs typeface="2  Mitra" pitchFamily="2" charset="-78"/>
              </a:rPr>
              <a:t>هیپوگلایسمی</a:t>
            </a:r>
          </a:p>
        </p:txBody>
      </p:sp>
      <p:sp>
        <p:nvSpPr>
          <p:cNvPr id="24579" name="Content Placeholder 2"/>
          <p:cNvSpPr>
            <a:spLocks noGrp="1"/>
          </p:cNvSpPr>
          <p:nvPr>
            <p:ph idx="1"/>
          </p:nvPr>
        </p:nvSpPr>
        <p:spPr>
          <a:solidFill>
            <a:schemeClr val="accent3">
              <a:lumMod val="40000"/>
              <a:lumOff val="60000"/>
            </a:schemeClr>
          </a:solidFill>
        </p:spPr>
        <p:txBody>
          <a:bodyPr/>
          <a:lstStyle/>
          <a:p>
            <a:pPr algn="r" rtl="1"/>
            <a:r>
              <a:rPr lang="fa-IR" sz="4400" dirty="0" smtClean="0">
                <a:solidFill>
                  <a:srgbClr val="FF0000"/>
                </a:solidFill>
                <a:cs typeface="Lotus" pitchFamily="2" charset="-78"/>
              </a:rPr>
              <a:t>توجه :</a:t>
            </a:r>
          </a:p>
          <a:p>
            <a:pPr algn="just" rtl="1">
              <a:buFont typeface="Arial" pitchFamily="34" charset="0"/>
              <a:buNone/>
            </a:pPr>
            <a:r>
              <a:rPr lang="fa-IR" dirty="0" smtClean="0">
                <a:cs typeface="Lotus" pitchFamily="2" charset="-78"/>
              </a:rPr>
              <a:t>    </a:t>
            </a:r>
            <a:r>
              <a:rPr lang="fa-IR" dirty="0" smtClean="0"/>
              <a:t>تمامی انواع قند تصفیه شده به 10 الی 15 دقیقه زمان برای رفع علایم نیاز دارند که این تاخیر سبب می شود که نشانه های کاهش قند خون باقی بماند و از دوز بالاتر گلوکز استفاده شود که خود سبب افزایش قند خون و شروع سیکل معیوب شود .</a:t>
            </a:r>
            <a:endParaRPr lang="en-US" dirty="0" smtClean="0"/>
          </a:p>
          <a:p>
            <a:pPr algn="r" rtl="1"/>
            <a:endParaRPr lang="fa-IR" dirty="0" smtClean="0"/>
          </a:p>
        </p:txBody>
      </p:sp>
    </p:spTree>
    <p:extLst>
      <p:ext uri="{BB962C8B-B14F-4D97-AF65-F5344CB8AC3E}">
        <p14:creationId xmlns:p14="http://schemas.microsoft.com/office/powerpoint/2010/main" xmlns="" val="1483719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fa-IR" dirty="0" smtClean="0">
                <a:solidFill>
                  <a:srgbClr val="FF0000"/>
                </a:solidFill>
                <a:cs typeface="Lotus" pitchFamily="2" charset="-78"/>
              </a:rPr>
              <a:t>درمان </a:t>
            </a:r>
            <a:r>
              <a:rPr lang="fa-IR" dirty="0" smtClean="0">
                <a:solidFill>
                  <a:srgbClr val="FF0000"/>
                </a:solidFill>
                <a:cs typeface="2  Mitra" pitchFamily="2" charset="-78"/>
              </a:rPr>
              <a:t>هیپوگلایسمی</a:t>
            </a:r>
            <a:endParaRPr lang="en-US" dirty="0" smtClean="0">
              <a:solidFill>
                <a:srgbClr val="FF0000"/>
              </a:solidFill>
              <a:cs typeface="2  Mitra" pitchFamily="2" charset="-78"/>
            </a:endParaRPr>
          </a:p>
        </p:txBody>
      </p:sp>
      <p:sp>
        <p:nvSpPr>
          <p:cNvPr id="25603" name="Content Placeholder 2"/>
          <p:cNvSpPr>
            <a:spLocks noGrp="1"/>
          </p:cNvSpPr>
          <p:nvPr>
            <p:ph idx="1"/>
          </p:nvPr>
        </p:nvSpPr>
        <p:spPr/>
        <p:txBody>
          <a:bodyPr>
            <a:normAutofit/>
          </a:bodyPr>
          <a:lstStyle/>
          <a:p>
            <a:pPr algn="r" rtl="1"/>
            <a:r>
              <a:rPr lang="fa-IR" dirty="0" smtClean="0">
                <a:cs typeface="Lotus" pitchFamily="2" charset="-78"/>
              </a:rPr>
              <a:t> </a:t>
            </a:r>
            <a:r>
              <a:rPr lang="fa-IR" sz="2800" b="1" dirty="0" smtClean="0">
                <a:solidFill>
                  <a:srgbClr val="FF0000"/>
                </a:solidFill>
              </a:rPr>
              <a:t>علایم متوسط و شدید:</a:t>
            </a:r>
          </a:p>
          <a:p>
            <a:pPr algn="r" rtl="1">
              <a:buFont typeface="Wingdings" pitchFamily="2" charset="2"/>
              <a:buChar char="ü"/>
            </a:pPr>
            <a:r>
              <a:rPr lang="fa-IR" sz="2800" dirty="0" smtClean="0"/>
              <a:t>    تجویز سرم قندی 50% به صورت بلوس و سپس انفوزیون مداوم سرم قندی 5-10 % تا زمان امکان تغذیه از راه دهان</a:t>
            </a:r>
          </a:p>
          <a:p>
            <a:pPr>
              <a:buFont typeface="Wingdings" pitchFamily="2" charset="2"/>
              <a:buChar char="ü"/>
            </a:pPr>
            <a:r>
              <a:rPr lang="fa-IR" sz="2800" dirty="0" smtClean="0"/>
              <a:t>   تزریق 1-2 میلی گرم گلوکاگون </a:t>
            </a:r>
            <a:r>
              <a:rPr lang="fa-IR" sz="2800" dirty="0" smtClean="0">
                <a:latin typeface="Kozuka Gothic Pro M" pitchFamily="34" charset="-128"/>
                <a:ea typeface="Kozuka Gothic Pro M" pitchFamily="34" charset="-128"/>
              </a:rPr>
              <a:t>در صورت عدم دسترسی به عروق مناسب یا گلوکز </a:t>
            </a:r>
            <a:r>
              <a:rPr lang="fa-IR" sz="2800" dirty="0" smtClean="0">
                <a:latin typeface="Kozuka Gothic Pro M" pitchFamily="34" charset="-128"/>
                <a:ea typeface="Kozuka Gothic Pro M" pitchFamily="34" charset="-128"/>
                <a:sym typeface="Wingdings" pitchFamily="2" charset="2"/>
              </a:rPr>
              <a:t>(</a:t>
            </a:r>
            <a:r>
              <a:rPr lang="fa-IR" sz="2800" dirty="0" smtClean="0"/>
              <a:t>عضلانی </a:t>
            </a:r>
            <a:r>
              <a:rPr lang="fa-IR" sz="2800" dirty="0" smtClean="0"/>
              <a:t>یا زیر جلدی</a:t>
            </a:r>
            <a:r>
              <a:rPr lang="fa-IR" sz="2800" dirty="0" smtClean="0"/>
              <a:t>)</a:t>
            </a:r>
            <a:endParaRPr lang="fa-IR" sz="2800" dirty="0" smtClean="0">
              <a:latin typeface="Kozuka Gothic Pro M" pitchFamily="34" charset="-128"/>
              <a:ea typeface="Kozuka Gothic Pro M" pitchFamily="34" charset="-128"/>
            </a:endParaRPr>
          </a:p>
          <a:p>
            <a:pPr algn="r" rtl="1">
              <a:buFont typeface="Wingdings" pitchFamily="2" charset="2"/>
              <a:buChar char="ü"/>
            </a:pPr>
            <a:r>
              <a:rPr lang="fa-IR" sz="2800" dirty="0" smtClean="0"/>
              <a:t>استراحت </a:t>
            </a:r>
            <a:r>
              <a:rPr lang="fa-IR" sz="2800" dirty="0" smtClean="0"/>
              <a:t>دادن به بیمار</a:t>
            </a:r>
          </a:p>
          <a:p>
            <a:pPr algn="r" rtl="1">
              <a:buFont typeface="Wingdings" pitchFamily="2" charset="2"/>
              <a:buChar char="ü"/>
            </a:pPr>
            <a:r>
              <a:rPr lang="fa-IR" sz="2800" dirty="0" smtClean="0"/>
              <a:t>    کنترل مداوم قند خون به مدت چند ساعت</a:t>
            </a:r>
          </a:p>
          <a:p>
            <a:pPr algn="r" rtl="1">
              <a:buFont typeface="Wingdings" pitchFamily="2" charset="2"/>
              <a:buChar char="ü"/>
            </a:pPr>
            <a:r>
              <a:rPr lang="fa-IR" sz="2800" dirty="0" smtClean="0"/>
              <a:t> در دیابت نوع 2 که بیمار سولفونیل اوره مصرف می کند بروز هیپوگلایسمی به معنای نیاز به کاهش دوز دارو است .</a:t>
            </a:r>
            <a:endParaRPr lang="en-US" sz="2800" dirty="0" smtClean="0"/>
          </a:p>
        </p:txBody>
      </p:sp>
    </p:spTree>
    <p:extLst>
      <p:ext uri="{BB962C8B-B14F-4D97-AF65-F5344CB8AC3E}">
        <p14:creationId xmlns:p14="http://schemas.microsoft.com/office/powerpoint/2010/main" xmlns="" val="863633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fa-IR" dirty="0" smtClean="0">
                <a:solidFill>
                  <a:srgbClr val="FF0000"/>
                </a:solidFill>
                <a:cs typeface="2  Mitra" pitchFamily="2" charset="-78"/>
              </a:rPr>
              <a:t>آموزش به بیمار</a:t>
            </a:r>
            <a:endParaRPr lang="en-US" dirty="0" smtClean="0">
              <a:solidFill>
                <a:srgbClr val="FF0000"/>
              </a:solidFill>
              <a:cs typeface="2  Mitra" pitchFamily="2" charset="-78"/>
            </a:endParaRPr>
          </a:p>
        </p:txBody>
      </p:sp>
      <p:sp>
        <p:nvSpPr>
          <p:cNvPr id="3" name="Content Placeholder 2"/>
          <p:cNvSpPr>
            <a:spLocks noGrp="1"/>
          </p:cNvSpPr>
          <p:nvPr>
            <p:ph idx="1"/>
          </p:nvPr>
        </p:nvSpPr>
        <p:spPr/>
        <p:txBody>
          <a:bodyPr rtlCol="0">
            <a:normAutofit/>
          </a:bodyPr>
          <a:lstStyle/>
          <a:p>
            <a:pPr algn="r" rtl="1" fontAlgn="auto">
              <a:spcAft>
                <a:spcPts val="0"/>
              </a:spcAft>
              <a:defRPr/>
            </a:pPr>
            <a:r>
              <a:rPr lang="fa-IR" dirty="0" smtClean="0"/>
              <a:t>آموزش علایم و نشانه های زودرس </a:t>
            </a:r>
          </a:p>
          <a:p>
            <a:pPr algn="r" rtl="1" fontAlgn="auto">
              <a:spcAft>
                <a:spcPts val="0"/>
              </a:spcAft>
              <a:defRPr/>
            </a:pPr>
            <a:r>
              <a:rPr lang="fa-IR" dirty="0" smtClean="0"/>
              <a:t>همراه داشتن ماده غذایی شیرین</a:t>
            </a:r>
          </a:p>
          <a:p>
            <a:pPr algn="r" rtl="1" fontAlgn="auto">
              <a:spcAft>
                <a:spcPts val="0"/>
              </a:spcAft>
              <a:defRPr/>
            </a:pPr>
            <a:r>
              <a:rPr lang="fa-IR" dirty="0" smtClean="0"/>
              <a:t>به تعویق نینداختن وعده های غذایی</a:t>
            </a:r>
          </a:p>
          <a:p>
            <a:pPr algn="r" rtl="1" fontAlgn="auto">
              <a:spcAft>
                <a:spcPts val="0"/>
              </a:spcAft>
              <a:defRPr/>
            </a:pPr>
            <a:r>
              <a:rPr lang="en-US" dirty="0" smtClean="0"/>
              <a:t>SMBG</a:t>
            </a:r>
            <a:endParaRPr lang="fa-IR" dirty="0" smtClean="0"/>
          </a:p>
          <a:p>
            <a:pPr algn="r" rtl="1" fontAlgn="auto">
              <a:spcAft>
                <a:spcPts val="0"/>
              </a:spcAft>
              <a:defRPr/>
            </a:pPr>
            <a:r>
              <a:rPr lang="fa-IR" dirty="0"/>
              <a:t> </a:t>
            </a:r>
            <a:r>
              <a:rPr lang="fa-IR" dirty="0" smtClean="0"/>
              <a:t>آموزش به بیمار و خانواده </a:t>
            </a:r>
            <a:r>
              <a:rPr lang="fa-IR" dirty="0" smtClean="0"/>
              <a:t>در </a:t>
            </a:r>
            <a:r>
              <a:rPr lang="fa-IR" dirty="0" smtClean="0"/>
              <a:t>مورد نحوه تزریق گلوکاگون</a:t>
            </a:r>
          </a:p>
          <a:p>
            <a:pPr algn="r" rtl="1" fontAlgn="auto">
              <a:spcAft>
                <a:spcPts val="0"/>
              </a:spcAft>
              <a:defRPr/>
            </a:pPr>
            <a:r>
              <a:rPr lang="fa-IR" dirty="0" smtClean="0"/>
              <a:t>بررسی الگوی ورزش و فعالیت </a:t>
            </a:r>
            <a:r>
              <a:rPr lang="fa-IR" dirty="0" smtClean="0"/>
              <a:t>بیمار</a:t>
            </a:r>
            <a:endParaRPr lang="fa-IR" dirty="0" smtClean="0"/>
          </a:p>
        </p:txBody>
      </p:sp>
    </p:spTree>
    <p:extLst>
      <p:ext uri="{BB962C8B-B14F-4D97-AF65-F5344CB8AC3E}">
        <p14:creationId xmlns:p14="http://schemas.microsoft.com/office/powerpoint/2010/main" xmlns="" val="3254208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Diabetic Ketoacidosis (DKA)</a:t>
            </a:r>
          </a:p>
        </p:txBody>
      </p:sp>
      <p:sp>
        <p:nvSpPr>
          <p:cNvPr id="4099" name="Rectangle 3"/>
          <p:cNvSpPr>
            <a:spLocks noGrp="1" noChangeArrowheads="1"/>
          </p:cNvSpPr>
          <p:nvPr>
            <p:ph idx="1"/>
          </p:nvPr>
        </p:nvSpPr>
        <p:spPr>
          <a:xfrm>
            <a:off x="228600" y="1828800"/>
            <a:ext cx="8763000" cy="4302125"/>
          </a:xfrm>
        </p:spPr>
        <p:txBody>
          <a:bodyPr rtlCol="0">
            <a:normAutofit/>
          </a:bodyPr>
          <a:lstStyle/>
          <a:p>
            <a:pPr algn="r" rtl="1" fontAlgn="auto">
              <a:spcAft>
                <a:spcPts val="0"/>
              </a:spcAft>
              <a:defRPr/>
            </a:pPr>
            <a:r>
              <a:rPr lang="fa-IR" sz="2800" dirty="0" smtClean="0">
                <a:latin typeface="Arial" pitchFamily="34" charset="0"/>
                <a:cs typeface="Arial" pitchFamily="34" charset="0"/>
              </a:rPr>
              <a:t>به مجموع هیپرگلیسمی ،افزایش کتونهای خون و اسیدوزکتواسیدوز دیابتی گفته می شود .</a:t>
            </a:r>
          </a:p>
          <a:p>
            <a:pPr algn="r" rtl="1" fontAlgn="auto">
              <a:spcAft>
                <a:spcPts val="0"/>
              </a:spcAft>
              <a:defRPr/>
            </a:pPr>
            <a:r>
              <a:rPr lang="fa-IR" sz="2800" dirty="0" smtClean="0">
                <a:latin typeface="Arial" pitchFamily="34" charset="0"/>
                <a:cs typeface="Arial" pitchFamily="34" charset="0"/>
              </a:rPr>
              <a:t>شایعترین اورژانس غدد و شایعترین علت مرگ بیماران دیابتی است .</a:t>
            </a:r>
          </a:p>
          <a:p>
            <a:pPr algn="r" rtl="1" fontAlgn="auto">
              <a:spcAft>
                <a:spcPts val="0"/>
              </a:spcAft>
              <a:defRPr/>
            </a:pPr>
            <a:r>
              <a:rPr lang="fa-IR" sz="2800" dirty="0" smtClean="0">
                <a:latin typeface="Arial" pitchFamily="34" charset="0"/>
                <a:cs typeface="Arial" pitchFamily="34" charset="0"/>
              </a:rPr>
              <a:t>برخی بیماران سالمند مبتلا به دیابت نوع 2 می توانند به </a:t>
            </a:r>
            <a:r>
              <a:rPr lang="en-US" sz="2800" dirty="0" smtClean="0">
                <a:latin typeface="Arial" pitchFamily="34" charset="0"/>
                <a:cs typeface="Arial" pitchFamily="34" charset="0"/>
              </a:rPr>
              <a:t>DKA</a:t>
            </a:r>
            <a:r>
              <a:rPr lang="fa-IR" sz="2800" dirty="0" smtClean="0">
                <a:latin typeface="Arial" pitchFamily="34" charset="0"/>
                <a:cs typeface="Arial" pitchFamily="34" charset="0"/>
              </a:rPr>
              <a:t> مبتلا شوند ، اما به طور دائم با این مسئله مواجه نیستند. </a:t>
            </a:r>
          </a:p>
          <a:p>
            <a:pPr algn="r" rtl="1" fontAlgn="auto">
              <a:spcAft>
                <a:spcPts val="0"/>
              </a:spcAft>
              <a:defRPr/>
            </a:pPr>
            <a:r>
              <a:rPr lang="fa-IR" sz="2800" dirty="0" smtClean="0">
                <a:latin typeface="Arial" pitchFamily="34" charset="0"/>
                <a:cs typeface="Arial" pitchFamily="34" charset="0"/>
              </a:rPr>
              <a:t>یک بیمار مبتلا به افزایش قند خون می تواند در ظاهر خیلی خوب به نظر برسد در حالیکه در واقع دچار عارضه بالقوه تهدید کننده حیات شده است .</a:t>
            </a:r>
            <a:endParaRPr lang="en-US" sz="2800" dirty="0" smtClean="0">
              <a:latin typeface="Arial" pitchFamily="34" charset="0"/>
              <a:cs typeface="Arial" pitchFamily="34" charset="0"/>
            </a:endParaRPr>
          </a:p>
        </p:txBody>
      </p:sp>
    </p:spTree>
    <p:extLst>
      <p:ext uri="{BB962C8B-B14F-4D97-AF65-F5344CB8AC3E}">
        <p14:creationId xmlns:p14="http://schemas.microsoft.com/office/powerpoint/2010/main" xmlns="" val="25364423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a:solidFill>
            <a:schemeClr val="bg2">
              <a:lumMod val="90000"/>
            </a:schemeClr>
          </a:solidFill>
        </p:spPr>
        <p:txBody>
          <a:bodyPr/>
          <a:lstStyle/>
          <a:p>
            <a:pPr algn="just" rtl="1"/>
            <a:r>
              <a:rPr lang="fa-IR" sz="2800" dirty="0" smtClean="0">
                <a:solidFill>
                  <a:srgbClr val="FF0000"/>
                </a:solidFill>
              </a:rPr>
              <a:t>در هر بیمار دیابتی در صورت وجود هر یک از حالات </a:t>
            </a:r>
            <a:endParaRPr lang="en-US" sz="2800" dirty="0" smtClean="0">
              <a:solidFill>
                <a:srgbClr val="FF0000"/>
              </a:solidFill>
            </a:endParaRPr>
          </a:p>
          <a:p>
            <a:pPr algn="just" rtl="1">
              <a:buNone/>
            </a:pPr>
            <a:r>
              <a:rPr lang="fa-IR" sz="2800" dirty="0" smtClean="0">
                <a:solidFill>
                  <a:srgbClr val="FF0000"/>
                </a:solidFill>
              </a:rPr>
              <a:t>زیر بایستی به فکر کتواسیدوز دیابتی بود:</a:t>
            </a:r>
          </a:p>
          <a:p>
            <a:pPr algn="just" rtl="1">
              <a:buFont typeface="Wingdings" pitchFamily="2" charset="2"/>
              <a:buChar char="q"/>
            </a:pPr>
            <a:r>
              <a:rPr lang="fa-IR" sz="2800" dirty="0" smtClean="0"/>
              <a:t>هیپرترمی</a:t>
            </a:r>
          </a:p>
          <a:p>
            <a:pPr algn="just" rtl="1">
              <a:buFont typeface="Wingdings" pitchFamily="2" charset="2"/>
              <a:buChar char="q"/>
            </a:pPr>
            <a:r>
              <a:rPr lang="fa-IR" sz="2800" dirty="0" smtClean="0"/>
              <a:t>اختلال هوشیاری و پلی اوری</a:t>
            </a:r>
          </a:p>
          <a:p>
            <a:pPr algn="just" rtl="1">
              <a:buFont typeface="Wingdings" pitchFamily="2" charset="2"/>
              <a:buChar char="q"/>
            </a:pPr>
            <a:r>
              <a:rPr lang="fa-IR" sz="2800" dirty="0" smtClean="0"/>
              <a:t>علایم ونشانه های عفونت</a:t>
            </a:r>
          </a:p>
          <a:p>
            <a:pPr algn="just" rtl="1">
              <a:buFont typeface="Wingdings" pitchFamily="2" charset="2"/>
              <a:buChar char="q"/>
            </a:pPr>
            <a:r>
              <a:rPr lang="fa-IR" sz="2800" dirty="0" smtClean="0"/>
              <a:t>تهوع ،استفراغ ودرد شکم</a:t>
            </a:r>
          </a:p>
          <a:p>
            <a:pPr algn="just" rtl="1">
              <a:buFont typeface="Wingdings" pitchFamily="2" charset="2"/>
              <a:buChar char="q"/>
            </a:pPr>
            <a:r>
              <a:rPr lang="fa-IR" sz="2800" dirty="0" smtClean="0"/>
              <a:t>تاکی پنه</a:t>
            </a:r>
          </a:p>
          <a:p>
            <a:pPr algn="just" rtl="1">
              <a:buFont typeface="Wingdings" pitchFamily="2" charset="2"/>
              <a:buChar char="q"/>
            </a:pPr>
            <a:r>
              <a:rPr lang="fa-IR" sz="2800" dirty="0" smtClean="0"/>
              <a:t>کتونوری</a:t>
            </a:r>
          </a:p>
          <a:p>
            <a:pPr algn="just" rtl="1">
              <a:buFont typeface="Wingdings" pitchFamily="2" charset="2"/>
              <a:buChar char="q"/>
            </a:pPr>
            <a:r>
              <a:rPr lang="en-US" sz="2800" dirty="0" smtClean="0"/>
              <a:t>PH&lt;7.25 </a:t>
            </a:r>
            <a:r>
              <a:rPr lang="fa-IR" sz="2800" dirty="0" smtClean="0"/>
              <a:t>و بیکربنات کمتر از 15</a:t>
            </a:r>
            <a:endParaRPr lang="fa-I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پاتوفیزیولوژی</a:t>
            </a:r>
            <a:endParaRPr lang="fa-IR" dirty="0"/>
          </a:p>
        </p:txBody>
      </p:sp>
      <p:sp>
        <p:nvSpPr>
          <p:cNvPr id="3" name="Content Placeholder 2"/>
          <p:cNvSpPr>
            <a:spLocks noGrp="1"/>
          </p:cNvSpPr>
          <p:nvPr>
            <p:ph idx="1"/>
          </p:nvPr>
        </p:nvSpPr>
        <p:spPr>
          <a:xfrm>
            <a:off x="539552" y="1412776"/>
            <a:ext cx="8229600" cy="4525963"/>
          </a:xfrm>
          <a:solidFill>
            <a:schemeClr val="accent2">
              <a:lumMod val="40000"/>
              <a:lumOff val="60000"/>
            </a:schemeClr>
          </a:solidFill>
        </p:spPr>
        <p:txBody>
          <a:bodyPr/>
          <a:lstStyle/>
          <a:p>
            <a:r>
              <a:rPr lang="fa-IR" dirty="0" smtClean="0">
                <a:cs typeface="2  Mitra" pitchFamily="2" charset="-78"/>
              </a:rPr>
              <a:t>افزایش قند خون مانند یک دیورتیک اسموتیک عمل کرده و باعث از دست دادن آب زیادی از بدن و ایجاد هیپوولمی می گردد ودرنهایت افزایش سوخت چربی ها و پروتئینها اجسام کتونی تولید می شود و اجسام کتونی مسئول ایجاد کتونوری و اسیدوز می شود.</a:t>
            </a:r>
            <a:endParaRPr lang="fa-IR" dirty="0">
              <a:cs typeface="2  Mitra" pitchFamily="2" charset="-78"/>
            </a:endParaRPr>
          </a:p>
        </p:txBody>
      </p:sp>
      <p:pic>
        <p:nvPicPr>
          <p:cNvPr id="2050" name="Picture 2" descr="C:\Users\sva\Pictures\imagesCAX90RAR.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9552" y="3789040"/>
            <a:ext cx="2376264" cy="216024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cxnSp>
        <p:nvCxnSpPr>
          <p:cNvPr id="33794" name="Straight Arrow Connector 76"/>
          <p:cNvCxnSpPr>
            <a:cxnSpLocks noChangeShapeType="1"/>
          </p:cNvCxnSpPr>
          <p:nvPr/>
        </p:nvCxnSpPr>
        <p:spPr bwMode="auto">
          <a:xfrm rot="5400000">
            <a:off x="1177925" y="5341938"/>
            <a:ext cx="1408113" cy="1587"/>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sp>
        <p:nvSpPr>
          <p:cNvPr id="36895" name="Text Box 47"/>
          <p:cNvSpPr txBox="1">
            <a:spLocks noChangeArrowheads="1"/>
          </p:cNvSpPr>
          <p:nvPr/>
        </p:nvSpPr>
        <p:spPr bwMode="auto">
          <a:xfrm>
            <a:off x="2987675" y="4787900"/>
            <a:ext cx="2130425" cy="692150"/>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Electrolyte </a:t>
            </a:r>
          </a:p>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Losses</a:t>
            </a:r>
          </a:p>
        </p:txBody>
      </p:sp>
      <p:cxnSp>
        <p:nvCxnSpPr>
          <p:cNvPr id="33796" name="Straight Arrow Connector 55"/>
          <p:cNvCxnSpPr>
            <a:cxnSpLocks noChangeShapeType="1"/>
          </p:cNvCxnSpPr>
          <p:nvPr/>
        </p:nvCxnSpPr>
        <p:spPr bwMode="auto">
          <a:xfrm rot="10800000" flipV="1">
            <a:off x="1219200" y="1733550"/>
            <a:ext cx="1058863" cy="476250"/>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cxnSp>
        <p:nvCxnSpPr>
          <p:cNvPr id="33797" name="Straight Arrow Connector 57"/>
          <p:cNvCxnSpPr>
            <a:cxnSpLocks noChangeShapeType="1"/>
          </p:cNvCxnSpPr>
          <p:nvPr/>
        </p:nvCxnSpPr>
        <p:spPr bwMode="auto">
          <a:xfrm rot="16200000" flipH="1">
            <a:off x="2339975" y="1976438"/>
            <a:ext cx="760413" cy="579437"/>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cxnSp>
        <p:nvCxnSpPr>
          <p:cNvPr id="33798" name="Straight Arrow Connector 61"/>
          <p:cNvCxnSpPr>
            <a:cxnSpLocks noChangeShapeType="1"/>
          </p:cNvCxnSpPr>
          <p:nvPr/>
        </p:nvCxnSpPr>
        <p:spPr bwMode="auto">
          <a:xfrm rot="10800000" flipV="1">
            <a:off x="2032000" y="3132138"/>
            <a:ext cx="977900" cy="976312"/>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cxnSp>
        <p:nvCxnSpPr>
          <p:cNvPr id="33799" name="Straight Arrow Connector 69"/>
          <p:cNvCxnSpPr>
            <a:cxnSpLocks noChangeShapeType="1"/>
          </p:cNvCxnSpPr>
          <p:nvPr/>
        </p:nvCxnSpPr>
        <p:spPr bwMode="auto">
          <a:xfrm rot="16200000" flipH="1">
            <a:off x="2688432" y="3606006"/>
            <a:ext cx="1655762" cy="708025"/>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cxnSp>
        <p:nvCxnSpPr>
          <p:cNvPr id="33800" name="Straight Arrow Connector 74"/>
          <p:cNvCxnSpPr>
            <a:cxnSpLocks noChangeShapeType="1"/>
          </p:cNvCxnSpPr>
          <p:nvPr/>
        </p:nvCxnSpPr>
        <p:spPr bwMode="auto">
          <a:xfrm rot="5400000">
            <a:off x="1289050" y="4824413"/>
            <a:ext cx="595313" cy="1587"/>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sp>
        <p:nvSpPr>
          <p:cNvPr id="76" name="Text Box 41"/>
          <p:cNvSpPr txBox="1">
            <a:spLocks noChangeArrowheads="1"/>
          </p:cNvSpPr>
          <p:nvPr/>
        </p:nvSpPr>
        <p:spPr bwMode="auto">
          <a:xfrm>
            <a:off x="568325" y="5160963"/>
            <a:ext cx="2117725" cy="415925"/>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Renal Failure</a:t>
            </a:r>
          </a:p>
        </p:txBody>
      </p:sp>
      <p:sp>
        <p:nvSpPr>
          <p:cNvPr id="79" name="Text Box 41"/>
          <p:cNvSpPr txBox="1">
            <a:spLocks noChangeArrowheads="1"/>
          </p:cNvSpPr>
          <p:nvPr/>
        </p:nvSpPr>
        <p:spPr bwMode="auto">
          <a:xfrm>
            <a:off x="1338263" y="6096000"/>
            <a:ext cx="1108075" cy="415925"/>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Shock</a:t>
            </a:r>
          </a:p>
        </p:txBody>
      </p:sp>
      <p:grpSp>
        <p:nvGrpSpPr>
          <p:cNvPr id="33803" name="Group 156"/>
          <p:cNvGrpSpPr>
            <a:grpSpLocks/>
          </p:cNvGrpSpPr>
          <p:nvPr/>
        </p:nvGrpSpPr>
        <p:grpSpPr bwMode="auto">
          <a:xfrm>
            <a:off x="198438" y="728663"/>
            <a:ext cx="944562" cy="1252537"/>
            <a:chOff x="2880" y="2160"/>
            <a:chExt cx="506" cy="928"/>
          </a:xfrm>
        </p:grpSpPr>
        <p:grpSp>
          <p:nvGrpSpPr>
            <p:cNvPr id="33923" name="Group 157"/>
            <p:cNvGrpSpPr>
              <a:grpSpLocks/>
            </p:cNvGrpSpPr>
            <p:nvPr/>
          </p:nvGrpSpPr>
          <p:grpSpPr bwMode="auto">
            <a:xfrm>
              <a:off x="2880" y="2160"/>
              <a:ext cx="506" cy="928"/>
              <a:chOff x="2880" y="2160"/>
              <a:chExt cx="506" cy="928"/>
            </a:xfrm>
          </p:grpSpPr>
          <p:sp>
            <p:nvSpPr>
              <p:cNvPr id="33947" name="Freeform 158"/>
              <p:cNvSpPr>
                <a:spLocks/>
              </p:cNvSpPr>
              <p:nvPr/>
            </p:nvSpPr>
            <p:spPr bwMode="auto">
              <a:xfrm>
                <a:off x="2880" y="2160"/>
                <a:ext cx="506" cy="927"/>
              </a:xfrm>
              <a:custGeom>
                <a:avLst/>
                <a:gdLst>
                  <a:gd name="T0" fmla="*/ 149 w 506"/>
                  <a:gd name="T1" fmla="*/ 0 h 927"/>
                  <a:gd name="T2" fmla="*/ 229 w 506"/>
                  <a:gd name="T3" fmla="*/ 193 h 927"/>
                  <a:gd name="T4" fmla="*/ 229 w 506"/>
                  <a:gd name="T5" fmla="*/ 193 h 927"/>
                  <a:gd name="T6" fmla="*/ 325 w 506"/>
                  <a:gd name="T7" fmla="*/ 333 h 927"/>
                  <a:gd name="T8" fmla="*/ 325 w 506"/>
                  <a:gd name="T9" fmla="*/ 333 h 927"/>
                  <a:gd name="T10" fmla="*/ 386 w 506"/>
                  <a:gd name="T11" fmla="*/ 482 h 927"/>
                  <a:gd name="T12" fmla="*/ 386 w 506"/>
                  <a:gd name="T13" fmla="*/ 482 h 927"/>
                  <a:gd name="T14" fmla="*/ 434 w 506"/>
                  <a:gd name="T15" fmla="*/ 686 h 927"/>
                  <a:gd name="T16" fmla="*/ 434 w 506"/>
                  <a:gd name="T17" fmla="*/ 686 h 927"/>
                  <a:gd name="T18" fmla="*/ 506 w 506"/>
                  <a:gd name="T19" fmla="*/ 927 h 927"/>
                  <a:gd name="T20" fmla="*/ 506 w 506"/>
                  <a:gd name="T21" fmla="*/ 927 h 927"/>
                  <a:gd name="T22" fmla="*/ 418 w 506"/>
                  <a:gd name="T23" fmla="*/ 899 h 927"/>
                  <a:gd name="T24" fmla="*/ 418 w 506"/>
                  <a:gd name="T25" fmla="*/ 899 h 927"/>
                  <a:gd name="T26" fmla="*/ 349 w 506"/>
                  <a:gd name="T27" fmla="*/ 807 h 927"/>
                  <a:gd name="T28" fmla="*/ 349 w 506"/>
                  <a:gd name="T29" fmla="*/ 807 h 927"/>
                  <a:gd name="T30" fmla="*/ 173 w 506"/>
                  <a:gd name="T31" fmla="*/ 682 h 927"/>
                  <a:gd name="T32" fmla="*/ 173 w 506"/>
                  <a:gd name="T33" fmla="*/ 682 h 927"/>
                  <a:gd name="T34" fmla="*/ 60 w 506"/>
                  <a:gd name="T35" fmla="*/ 538 h 927"/>
                  <a:gd name="T36" fmla="*/ 60 w 506"/>
                  <a:gd name="T37" fmla="*/ 538 h 927"/>
                  <a:gd name="T38" fmla="*/ 4 w 506"/>
                  <a:gd name="T39" fmla="*/ 393 h 927"/>
                  <a:gd name="T40" fmla="*/ 4 w 506"/>
                  <a:gd name="T41" fmla="*/ 393 h 927"/>
                  <a:gd name="T42" fmla="*/ 0 w 506"/>
                  <a:gd name="T43" fmla="*/ 225 h 927"/>
                  <a:gd name="T44" fmla="*/ 0 w 506"/>
                  <a:gd name="T45" fmla="*/ 225 h 927"/>
                  <a:gd name="T46" fmla="*/ 149 w 506"/>
                  <a:gd name="T47" fmla="*/ 0 h 92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06"/>
                  <a:gd name="T73" fmla="*/ 0 h 927"/>
                  <a:gd name="T74" fmla="*/ 506 w 506"/>
                  <a:gd name="T75" fmla="*/ 927 h 92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06" h="927">
                    <a:moveTo>
                      <a:pt x="149" y="0"/>
                    </a:moveTo>
                    <a:lnTo>
                      <a:pt x="229" y="193"/>
                    </a:lnTo>
                    <a:lnTo>
                      <a:pt x="325" y="333"/>
                    </a:lnTo>
                    <a:lnTo>
                      <a:pt x="386" y="482"/>
                    </a:lnTo>
                    <a:lnTo>
                      <a:pt x="434" y="686"/>
                    </a:lnTo>
                    <a:lnTo>
                      <a:pt x="506" y="927"/>
                    </a:lnTo>
                    <a:lnTo>
                      <a:pt x="418" y="899"/>
                    </a:lnTo>
                    <a:lnTo>
                      <a:pt x="349" y="807"/>
                    </a:lnTo>
                    <a:lnTo>
                      <a:pt x="173" y="682"/>
                    </a:lnTo>
                    <a:lnTo>
                      <a:pt x="60" y="538"/>
                    </a:lnTo>
                    <a:lnTo>
                      <a:pt x="4" y="393"/>
                    </a:lnTo>
                    <a:lnTo>
                      <a:pt x="0" y="225"/>
                    </a:lnTo>
                    <a:lnTo>
                      <a:pt x="149" y="0"/>
                    </a:lnTo>
                    <a:close/>
                  </a:path>
                </a:pathLst>
              </a:custGeom>
              <a:solidFill>
                <a:srgbClr val="FF425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48" name="Freeform 159"/>
              <p:cNvSpPr>
                <a:spLocks/>
              </p:cNvSpPr>
              <p:nvPr/>
            </p:nvSpPr>
            <p:spPr bwMode="auto">
              <a:xfrm>
                <a:off x="2880" y="2160"/>
                <a:ext cx="506" cy="927"/>
              </a:xfrm>
              <a:custGeom>
                <a:avLst/>
                <a:gdLst>
                  <a:gd name="T0" fmla="*/ 149 w 506"/>
                  <a:gd name="T1" fmla="*/ 0 h 927"/>
                  <a:gd name="T2" fmla="*/ 229 w 506"/>
                  <a:gd name="T3" fmla="*/ 193 h 927"/>
                  <a:gd name="T4" fmla="*/ 229 w 506"/>
                  <a:gd name="T5" fmla="*/ 193 h 927"/>
                  <a:gd name="T6" fmla="*/ 325 w 506"/>
                  <a:gd name="T7" fmla="*/ 333 h 927"/>
                  <a:gd name="T8" fmla="*/ 325 w 506"/>
                  <a:gd name="T9" fmla="*/ 333 h 927"/>
                  <a:gd name="T10" fmla="*/ 386 w 506"/>
                  <a:gd name="T11" fmla="*/ 482 h 927"/>
                  <a:gd name="T12" fmla="*/ 386 w 506"/>
                  <a:gd name="T13" fmla="*/ 482 h 927"/>
                  <a:gd name="T14" fmla="*/ 434 w 506"/>
                  <a:gd name="T15" fmla="*/ 686 h 927"/>
                  <a:gd name="T16" fmla="*/ 434 w 506"/>
                  <a:gd name="T17" fmla="*/ 686 h 927"/>
                  <a:gd name="T18" fmla="*/ 506 w 506"/>
                  <a:gd name="T19" fmla="*/ 927 h 927"/>
                  <a:gd name="T20" fmla="*/ 506 w 506"/>
                  <a:gd name="T21" fmla="*/ 927 h 927"/>
                  <a:gd name="T22" fmla="*/ 418 w 506"/>
                  <a:gd name="T23" fmla="*/ 899 h 927"/>
                  <a:gd name="T24" fmla="*/ 418 w 506"/>
                  <a:gd name="T25" fmla="*/ 899 h 927"/>
                  <a:gd name="T26" fmla="*/ 349 w 506"/>
                  <a:gd name="T27" fmla="*/ 807 h 927"/>
                  <a:gd name="T28" fmla="*/ 349 w 506"/>
                  <a:gd name="T29" fmla="*/ 807 h 927"/>
                  <a:gd name="T30" fmla="*/ 173 w 506"/>
                  <a:gd name="T31" fmla="*/ 682 h 927"/>
                  <a:gd name="T32" fmla="*/ 173 w 506"/>
                  <a:gd name="T33" fmla="*/ 682 h 927"/>
                  <a:gd name="T34" fmla="*/ 60 w 506"/>
                  <a:gd name="T35" fmla="*/ 538 h 927"/>
                  <a:gd name="T36" fmla="*/ 60 w 506"/>
                  <a:gd name="T37" fmla="*/ 538 h 927"/>
                  <a:gd name="T38" fmla="*/ 4 w 506"/>
                  <a:gd name="T39" fmla="*/ 393 h 927"/>
                  <a:gd name="T40" fmla="*/ 4 w 506"/>
                  <a:gd name="T41" fmla="*/ 393 h 927"/>
                  <a:gd name="T42" fmla="*/ 0 w 506"/>
                  <a:gd name="T43" fmla="*/ 225 h 927"/>
                  <a:gd name="T44" fmla="*/ 0 w 506"/>
                  <a:gd name="T45" fmla="*/ 225 h 927"/>
                  <a:gd name="T46" fmla="*/ 149 w 506"/>
                  <a:gd name="T47" fmla="*/ 0 h 927"/>
                  <a:gd name="T48" fmla="*/ 149 w 506"/>
                  <a:gd name="T49" fmla="*/ 0 h 92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06"/>
                  <a:gd name="T76" fmla="*/ 0 h 927"/>
                  <a:gd name="T77" fmla="*/ 506 w 506"/>
                  <a:gd name="T78" fmla="*/ 927 h 92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06" h="927">
                    <a:moveTo>
                      <a:pt x="149" y="0"/>
                    </a:moveTo>
                    <a:lnTo>
                      <a:pt x="229" y="193"/>
                    </a:lnTo>
                    <a:lnTo>
                      <a:pt x="325" y="333"/>
                    </a:lnTo>
                    <a:lnTo>
                      <a:pt x="386" y="482"/>
                    </a:lnTo>
                    <a:lnTo>
                      <a:pt x="434" y="686"/>
                    </a:lnTo>
                    <a:lnTo>
                      <a:pt x="506" y="927"/>
                    </a:lnTo>
                    <a:lnTo>
                      <a:pt x="418" y="899"/>
                    </a:lnTo>
                    <a:lnTo>
                      <a:pt x="349" y="807"/>
                    </a:lnTo>
                    <a:lnTo>
                      <a:pt x="173" y="682"/>
                    </a:lnTo>
                    <a:lnTo>
                      <a:pt x="60" y="538"/>
                    </a:lnTo>
                    <a:lnTo>
                      <a:pt x="4" y="393"/>
                    </a:lnTo>
                    <a:lnTo>
                      <a:pt x="0" y="225"/>
                    </a:lnTo>
                    <a:lnTo>
                      <a:pt x="149" y="0"/>
                    </a:lnTo>
                    <a:close/>
                  </a:path>
                </a:pathLst>
              </a:custGeom>
              <a:noFill/>
              <a:ln w="6350">
                <a:solidFill>
                  <a:srgbClr val="FF425E"/>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49" name="Line 160"/>
              <p:cNvSpPr>
                <a:spLocks noChangeShapeType="1"/>
              </p:cNvSpPr>
              <p:nvPr/>
            </p:nvSpPr>
            <p:spPr bwMode="auto">
              <a:xfrm>
                <a:off x="3029" y="2160"/>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50" name="Freeform 161"/>
              <p:cNvSpPr>
                <a:spLocks/>
              </p:cNvSpPr>
              <p:nvPr/>
            </p:nvSpPr>
            <p:spPr bwMode="auto">
              <a:xfrm>
                <a:off x="3033" y="2172"/>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51" name="Line 162"/>
              <p:cNvSpPr>
                <a:spLocks noChangeShapeType="1"/>
              </p:cNvSpPr>
              <p:nvPr/>
            </p:nvSpPr>
            <p:spPr bwMode="auto">
              <a:xfrm>
                <a:off x="3037" y="2184"/>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52" name="Freeform 163"/>
              <p:cNvSpPr>
                <a:spLocks/>
              </p:cNvSpPr>
              <p:nvPr/>
            </p:nvSpPr>
            <p:spPr bwMode="auto">
              <a:xfrm>
                <a:off x="3041" y="2192"/>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53" name="Freeform 164"/>
              <p:cNvSpPr>
                <a:spLocks/>
              </p:cNvSpPr>
              <p:nvPr/>
            </p:nvSpPr>
            <p:spPr bwMode="auto">
              <a:xfrm>
                <a:off x="3037" y="2184"/>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54" name="Line 165"/>
              <p:cNvSpPr>
                <a:spLocks noChangeShapeType="1"/>
              </p:cNvSpPr>
              <p:nvPr/>
            </p:nvSpPr>
            <p:spPr bwMode="auto">
              <a:xfrm>
                <a:off x="3041" y="2192"/>
                <a:ext cx="4"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55" name="Freeform 166"/>
              <p:cNvSpPr>
                <a:spLocks/>
              </p:cNvSpPr>
              <p:nvPr/>
            </p:nvSpPr>
            <p:spPr bwMode="auto">
              <a:xfrm>
                <a:off x="3045" y="2204"/>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56" name="Freeform 167"/>
              <p:cNvSpPr>
                <a:spLocks/>
              </p:cNvSpPr>
              <p:nvPr/>
            </p:nvSpPr>
            <p:spPr bwMode="auto">
              <a:xfrm>
                <a:off x="3049" y="2216"/>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57" name="Freeform 168"/>
              <p:cNvSpPr>
                <a:spLocks/>
              </p:cNvSpPr>
              <p:nvPr/>
            </p:nvSpPr>
            <p:spPr bwMode="auto">
              <a:xfrm>
                <a:off x="3057" y="2228"/>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58" name="Freeform 169"/>
              <p:cNvSpPr>
                <a:spLocks/>
              </p:cNvSpPr>
              <p:nvPr/>
            </p:nvSpPr>
            <p:spPr bwMode="auto">
              <a:xfrm>
                <a:off x="3061" y="2236"/>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59" name="Freeform 170"/>
              <p:cNvSpPr>
                <a:spLocks/>
              </p:cNvSpPr>
              <p:nvPr/>
            </p:nvSpPr>
            <p:spPr bwMode="auto">
              <a:xfrm>
                <a:off x="3065" y="2248"/>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0" name="Freeform 171"/>
              <p:cNvSpPr>
                <a:spLocks/>
              </p:cNvSpPr>
              <p:nvPr/>
            </p:nvSpPr>
            <p:spPr bwMode="auto">
              <a:xfrm>
                <a:off x="3069" y="2260"/>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1" name="Freeform 172"/>
              <p:cNvSpPr>
                <a:spLocks/>
              </p:cNvSpPr>
              <p:nvPr/>
            </p:nvSpPr>
            <p:spPr bwMode="auto">
              <a:xfrm>
                <a:off x="3073" y="2272"/>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2" name="Freeform 173"/>
              <p:cNvSpPr>
                <a:spLocks/>
              </p:cNvSpPr>
              <p:nvPr/>
            </p:nvSpPr>
            <p:spPr bwMode="auto">
              <a:xfrm>
                <a:off x="3077" y="2284"/>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3" name="Freeform 174"/>
              <p:cNvSpPr>
                <a:spLocks/>
              </p:cNvSpPr>
              <p:nvPr/>
            </p:nvSpPr>
            <p:spPr bwMode="auto">
              <a:xfrm>
                <a:off x="3081" y="2292"/>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4" name="Freeform 175"/>
              <p:cNvSpPr>
                <a:spLocks/>
              </p:cNvSpPr>
              <p:nvPr/>
            </p:nvSpPr>
            <p:spPr bwMode="auto">
              <a:xfrm>
                <a:off x="3089" y="2304"/>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5" name="Freeform 176"/>
              <p:cNvSpPr>
                <a:spLocks/>
              </p:cNvSpPr>
              <p:nvPr/>
            </p:nvSpPr>
            <p:spPr bwMode="auto">
              <a:xfrm>
                <a:off x="3093" y="231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66" name="Line 177"/>
              <p:cNvSpPr>
                <a:spLocks noChangeShapeType="1"/>
              </p:cNvSpPr>
              <p:nvPr/>
            </p:nvSpPr>
            <p:spPr bwMode="auto">
              <a:xfrm>
                <a:off x="3097" y="2329"/>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67" name="Freeform 178"/>
              <p:cNvSpPr>
                <a:spLocks/>
              </p:cNvSpPr>
              <p:nvPr/>
            </p:nvSpPr>
            <p:spPr bwMode="auto">
              <a:xfrm>
                <a:off x="3101" y="233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68" name="Freeform 179"/>
              <p:cNvSpPr>
                <a:spLocks/>
              </p:cNvSpPr>
              <p:nvPr/>
            </p:nvSpPr>
            <p:spPr bwMode="auto">
              <a:xfrm>
                <a:off x="3097" y="2329"/>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69" name="Line 180"/>
              <p:cNvSpPr>
                <a:spLocks noChangeShapeType="1"/>
              </p:cNvSpPr>
              <p:nvPr/>
            </p:nvSpPr>
            <p:spPr bwMode="auto">
              <a:xfrm>
                <a:off x="3101" y="2337"/>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70" name="Freeform 181"/>
              <p:cNvSpPr>
                <a:spLocks/>
              </p:cNvSpPr>
              <p:nvPr/>
            </p:nvSpPr>
            <p:spPr bwMode="auto">
              <a:xfrm>
                <a:off x="3105" y="234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71" name="Freeform 182"/>
              <p:cNvSpPr>
                <a:spLocks/>
              </p:cNvSpPr>
              <p:nvPr/>
            </p:nvSpPr>
            <p:spPr bwMode="auto">
              <a:xfrm>
                <a:off x="3113" y="2361"/>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72" name="Freeform 183"/>
              <p:cNvSpPr>
                <a:spLocks/>
              </p:cNvSpPr>
              <p:nvPr/>
            </p:nvSpPr>
            <p:spPr bwMode="auto">
              <a:xfrm>
                <a:off x="3117" y="236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73" name="Freeform 184"/>
              <p:cNvSpPr>
                <a:spLocks/>
              </p:cNvSpPr>
              <p:nvPr/>
            </p:nvSpPr>
            <p:spPr bwMode="auto">
              <a:xfrm>
                <a:off x="3125" y="2381"/>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74" name="Freeform 185"/>
              <p:cNvSpPr>
                <a:spLocks/>
              </p:cNvSpPr>
              <p:nvPr/>
            </p:nvSpPr>
            <p:spPr bwMode="auto">
              <a:xfrm>
                <a:off x="3133" y="238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75" name="Line 186"/>
              <p:cNvSpPr>
                <a:spLocks noChangeShapeType="1"/>
              </p:cNvSpPr>
              <p:nvPr/>
            </p:nvSpPr>
            <p:spPr bwMode="auto">
              <a:xfrm>
                <a:off x="3141" y="2401"/>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76" name="Freeform 187"/>
              <p:cNvSpPr>
                <a:spLocks/>
              </p:cNvSpPr>
              <p:nvPr/>
            </p:nvSpPr>
            <p:spPr bwMode="auto">
              <a:xfrm>
                <a:off x="3145" y="240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77" name="Freeform 188"/>
              <p:cNvSpPr>
                <a:spLocks/>
              </p:cNvSpPr>
              <p:nvPr/>
            </p:nvSpPr>
            <p:spPr bwMode="auto">
              <a:xfrm>
                <a:off x="3141" y="2401"/>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78" name="Line 189"/>
              <p:cNvSpPr>
                <a:spLocks noChangeShapeType="1"/>
              </p:cNvSpPr>
              <p:nvPr/>
            </p:nvSpPr>
            <p:spPr bwMode="auto">
              <a:xfrm>
                <a:off x="3145" y="2409"/>
                <a:ext cx="4"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79" name="Freeform 190"/>
              <p:cNvSpPr>
                <a:spLocks/>
              </p:cNvSpPr>
              <p:nvPr/>
            </p:nvSpPr>
            <p:spPr bwMode="auto">
              <a:xfrm>
                <a:off x="3153" y="2417"/>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0" name="Freeform 191"/>
              <p:cNvSpPr>
                <a:spLocks/>
              </p:cNvSpPr>
              <p:nvPr/>
            </p:nvSpPr>
            <p:spPr bwMode="auto">
              <a:xfrm>
                <a:off x="3161" y="2429"/>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1" name="Freeform 192"/>
              <p:cNvSpPr>
                <a:spLocks/>
              </p:cNvSpPr>
              <p:nvPr/>
            </p:nvSpPr>
            <p:spPr bwMode="auto">
              <a:xfrm>
                <a:off x="3165" y="2437"/>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2" name="Freeform 193"/>
              <p:cNvSpPr>
                <a:spLocks/>
              </p:cNvSpPr>
              <p:nvPr/>
            </p:nvSpPr>
            <p:spPr bwMode="auto">
              <a:xfrm>
                <a:off x="3173" y="244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3" name="Freeform 194"/>
              <p:cNvSpPr>
                <a:spLocks/>
              </p:cNvSpPr>
              <p:nvPr/>
            </p:nvSpPr>
            <p:spPr bwMode="auto">
              <a:xfrm>
                <a:off x="3181" y="245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4" name="Freeform 195"/>
              <p:cNvSpPr>
                <a:spLocks/>
              </p:cNvSpPr>
              <p:nvPr/>
            </p:nvSpPr>
            <p:spPr bwMode="auto">
              <a:xfrm>
                <a:off x="3189" y="2469"/>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5" name="Freeform 196"/>
              <p:cNvSpPr>
                <a:spLocks/>
              </p:cNvSpPr>
              <p:nvPr/>
            </p:nvSpPr>
            <p:spPr bwMode="auto">
              <a:xfrm>
                <a:off x="3193" y="2477"/>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6" name="Freeform 197"/>
              <p:cNvSpPr>
                <a:spLocks/>
              </p:cNvSpPr>
              <p:nvPr/>
            </p:nvSpPr>
            <p:spPr bwMode="auto">
              <a:xfrm>
                <a:off x="3201" y="248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7" name="Freeform 198"/>
              <p:cNvSpPr>
                <a:spLocks/>
              </p:cNvSpPr>
              <p:nvPr/>
            </p:nvSpPr>
            <p:spPr bwMode="auto">
              <a:xfrm>
                <a:off x="3209" y="249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8" name="Freeform 199"/>
              <p:cNvSpPr>
                <a:spLocks/>
              </p:cNvSpPr>
              <p:nvPr/>
            </p:nvSpPr>
            <p:spPr bwMode="auto">
              <a:xfrm>
                <a:off x="3213" y="2509"/>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89" name="Freeform 200"/>
              <p:cNvSpPr>
                <a:spLocks/>
              </p:cNvSpPr>
              <p:nvPr/>
            </p:nvSpPr>
            <p:spPr bwMode="auto">
              <a:xfrm>
                <a:off x="3217" y="2521"/>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0" name="Freeform 201"/>
              <p:cNvSpPr>
                <a:spLocks/>
              </p:cNvSpPr>
              <p:nvPr/>
            </p:nvSpPr>
            <p:spPr bwMode="auto">
              <a:xfrm>
                <a:off x="3221" y="2533"/>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1" name="Freeform 202"/>
              <p:cNvSpPr>
                <a:spLocks/>
              </p:cNvSpPr>
              <p:nvPr/>
            </p:nvSpPr>
            <p:spPr bwMode="auto">
              <a:xfrm>
                <a:off x="3225" y="2541"/>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2" name="Freeform 203"/>
              <p:cNvSpPr>
                <a:spLocks/>
              </p:cNvSpPr>
              <p:nvPr/>
            </p:nvSpPr>
            <p:spPr bwMode="auto">
              <a:xfrm>
                <a:off x="3229" y="2553"/>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3" name="Freeform 204"/>
              <p:cNvSpPr>
                <a:spLocks/>
              </p:cNvSpPr>
              <p:nvPr/>
            </p:nvSpPr>
            <p:spPr bwMode="auto">
              <a:xfrm>
                <a:off x="3237" y="2565"/>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4" name="Freeform 205"/>
              <p:cNvSpPr>
                <a:spLocks/>
              </p:cNvSpPr>
              <p:nvPr/>
            </p:nvSpPr>
            <p:spPr bwMode="auto">
              <a:xfrm>
                <a:off x="3241" y="257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5" name="Freeform 206"/>
              <p:cNvSpPr>
                <a:spLocks/>
              </p:cNvSpPr>
              <p:nvPr/>
            </p:nvSpPr>
            <p:spPr bwMode="auto">
              <a:xfrm>
                <a:off x="3245" y="2585"/>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6" name="Freeform 207"/>
              <p:cNvSpPr>
                <a:spLocks/>
              </p:cNvSpPr>
              <p:nvPr/>
            </p:nvSpPr>
            <p:spPr bwMode="auto">
              <a:xfrm>
                <a:off x="3249" y="259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7" name="Freeform 208"/>
              <p:cNvSpPr>
                <a:spLocks/>
              </p:cNvSpPr>
              <p:nvPr/>
            </p:nvSpPr>
            <p:spPr bwMode="auto">
              <a:xfrm>
                <a:off x="3253" y="2609"/>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8" name="Freeform 209"/>
              <p:cNvSpPr>
                <a:spLocks/>
              </p:cNvSpPr>
              <p:nvPr/>
            </p:nvSpPr>
            <p:spPr bwMode="auto">
              <a:xfrm>
                <a:off x="3257" y="2621"/>
                <a:ext cx="4" cy="5"/>
              </a:xfrm>
              <a:custGeom>
                <a:avLst/>
                <a:gdLst>
                  <a:gd name="T0" fmla="*/ 0 w 4"/>
                  <a:gd name="T1" fmla="*/ 0 h 5"/>
                  <a:gd name="T2" fmla="*/ 4 w 4"/>
                  <a:gd name="T3" fmla="*/ 5 h 5"/>
                  <a:gd name="T4" fmla="*/ 0 w 4"/>
                  <a:gd name="T5" fmla="*/ 0 h 5"/>
                  <a:gd name="T6" fmla="*/ 0 60000 65536"/>
                  <a:gd name="T7" fmla="*/ 0 60000 65536"/>
                  <a:gd name="T8" fmla="*/ 0 60000 65536"/>
                  <a:gd name="T9" fmla="*/ 0 w 4"/>
                  <a:gd name="T10" fmla="*/ 0 h 5"/>
                  <a:gd name="T11" fmla="*/ 4 w 4"/>
                  <a:gd name="T12" fmla="*/ 5 h 5"/>
                </a:gdLst>
                <a:ahLst/>
                <a:cxnLst>
                  <a:cxn ang="T6">
                    <a:pos x="T0" y="T1"/>
                  </a:cxn>
                  <a:cxn ang="T7">
                    <a:pos x="T2" y="T3"/>
                  </a:cxn>
                  <a:cxn ang="T8">
                    <a:pos x="T4" y="T5"/>
                  </a:cxn>
                </a:cxnLst>
                <a:rect l="T9" t="T10" r="T11" b="T12"/>
                <a:pathLst>
                  <a:path w="4" h="5">
                    <a:moveTo>
                      <a:pt x="0" y="0"/>
                    </a:moveTo>
                    <a:lnTo>
                      <a:pt x="4" y="5"/>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99" name="Freeform 210"/>
              <p:cNvSpPr>
                <a:spLocks/>
              </p:cNvSpPr>
              <p:nvPr/>
            </p:nvSpPr>
            <p:spPr bwMode="auto">
              <a:xfrm>
                <a:off x="3261" y="2634"/>
                <a:ext cx="5" cy="1"/>
              </a:xfrm>
              <a:custGeom>
                <a:avLst/>
                <a:gdLst>
                  <a:gd name="T0" fmla="*/ 0 w 5"/>
                  <a:gd name="T1" fmla="*/ 0 h 1"/>
                  <a:gd name="T2" fmla="*/ 5 w 5"/>
                  <a:gd name="T3" fmla="*/ 0 h 1"/>
                  <a:gd name="T4" fmla="*/ 0 w 5"/>
                  <a:gd name="T5" fmla="*/ 0 h 1"/>
                  <a:gd name="T6" fmla="*/ 0 60000 65536"/>
                  <a:gd name="T7" fmla="*/ 0 60000 65536"/>
                  <a:gd name="T8" fmla="*/ 0 60000 65536"/>
                  <a:gd name="T9" fmla="*/ 0 w 5"/>
                  <a:gd name="T10" fmla="*/ 0 h 1"/>
                  <a:gd name="T11" fmla="*/ 5 w 5"/>
                  <a:gd name="T12" fmla="*/ 1 h 1"/>
                </a:gdLst>
                <a:ahLst/>
                <a:cxnLst>
                  <a:cxn ang="T6">
                    <a:pos x="T0" y="T1"/>
                  </a:cxn>
                  <a:cxn ang="T7">
                    <a:pos x="T2" y="T3"/>
                  </a:cxn>
                  <a:cxn ang="T8">
                    <a:pos x="T4" y="T5"/>
                  </a:cxn>
                </a:cxnLst>
                <a:rect l="T9" t="T10" r="T11" b="T12"/>
                <a:pathLst>
                  <a:path w="5" h="1">
                    <a:moveTo>
                      <a:pt x="0" y="0"/>
                    </a:moveTo>
                    <a:lnTo>
                      <a:pt x="5"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0" name="Freeform 211"/>
              <p:cNvSpPr>
                <a:spLocks/>
              </p:cNvSpPr>
              <p:nvPr/>
            </p:nvSpPr>
            <p:spPr bwMode="auto">
              <a:xfrm>
                <a:off x="3266" y="2642"/>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1" name="Freeform 212"/>
              <p:cNvSpPr>
                <a:spLocks/>
              </p:cNvSpPr>
              <p:nvPr/>
            </p:nvSpPr>
            <p:spPr bwMode="auto">
              <a:xfrm>
                <a:off x="3270" y="2654"/>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2" name="Freeform 213"/>
              <p:cNvSpPr>
                <a:spLocks/>
              </p:cNvSpPr>
              <p:nvPr/>
            </p:nvSpPr>
            <p:spPr bwMode="auto">
              <a:xfrm>
                <a:off x="3274" y="2666"/>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3" name="Freeform 214"/>
              <p:cNvSpPr>
                <a:spLocks/>
              </p:cNvSpPr>
              <p:nvPr/>
            </p:nvSpPr>
            <p:spPr bwMode="auto">
              <a:xfrm>
                <a:off x="3274" y="2678"/>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4" name="Freeform 215"/>
              <p:cNvSpPr>
                <a:spLocks/>
              </p:cNvSpPr>
              <p:nvPr/>
            </p:nvSpPr>
            <p:spPr bwMode="auto">
              <a:xfrm>
                <a:off x="3278" y="2690"/>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5" name="Freeform 216"/>
              <p:cNvSpPr>
                <a:spLocks/>
              </p:cNvSpPr>
              <p:nvPr/>
            </p:nvSpPr>
            <p:spPr bwMode="auto">
              <a:xfrm>
                <a:off x="3282" y="2702"/>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6" name="Freeform 217"/>
              <p:cNvSpPr>
                <a:spLocks/>
              </p:cNvSpPr>
              <p:nvPr/>
            </p:nvSpPr>
            <p:spPr bwMode="auto">
              <a:xfrm>
                <a:off x="3286" y="2714"/>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7" name="Freeform 218"/>
              <p:cNvSpPr>
                <a:spLocks/>
              </p:cNvSpPr>
              <p:nvPr/>
            </p:nvSpPr>
            <p:spPr bwMode="auto">
              <a:xfrm>
                <a:off x="3286" y="2726"/>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8" name="Freeform 219"/>
              <p:cNvSpPr>
                <a:spLocks/>
              </p:cNvSpPr>
              <p:nvPr/>
            </p:nvSpPr>
            <p:spPr bwMode="auto">
              <a:xfrm>
                <a:off x="3290" y="2738"/>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09" name="Freeform 220"/>
              <p:cNvSpPr>
                <a:spLocks/>
              </p:cNvSpPr>
              <p:nvPr/>
            </p:nvSpPr>
            <p:spPr bwMode="auto">
              <a:xfrm>
                <a:off x="3294" y="2750"/>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0" name="Freeform 221"/>
              <p:cNvSpPr>
                <a:spLocks/>
              </p:cNvSpPr>
              <p:nvPr/>
            </p:nvSpPr>
            <p:spPr bwMode="auto">
              <a:xfrm>
                <a:off x="3294" y="2762"/>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1" name="Freeform 222"/>
              <p:cNvSpPr>
                <a:spLocks/>
              </p:cNvSpPr>
              <p:nvPr/>
            </p:nvSpPr>
            <p:spPr bwMode="auto">
              <a:xfrm>
                <a:off x="3298" y="2770"/>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2" name="Freeform 223"/>
              <p:cNvSpPr>
                <a:spLocks/>
              </p:cNvSpPr>
              <p:nvPr/>
            </p:nvSpPr>
            <p:spPr bwMode="auto">
              <a:xfrm>
                <a:off x="3302" y="2782"/>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3" name="Freeform 224"/>
              <p:cNvSpPr>
                <a:spLocks/>
              </p:cNvSpPr>
              <p:nvPr/>
            </p:nvSpPr>
            <p:spPr bwMode="auto">
              <a:xfrm>
                <a:off x="3302" y="2794"/>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4" name="Freeform 225"/>
              <p:cNvSpPr>
                <a:spLocks/>
              </p:cNvSpPr>
              <p:nvPr/>
            </p:nvSpPr>
            <p:spPr bwMode="auto">
              <a:xfrm>
                <a:off x="3306" y="2806"/>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5" name="Freeform 226"/>
              <p:cNvSpPr>
                <a:spLocks/>
              </p:cNvSpPr>
              <p:nvPr/>
            </p:nvSpPr>
            <p:spPr bwMode="auto">
              <a:xfrm>
                <a:off x="3310" y="2818"/>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6" name="Freeform 227"/>
              <p:cNvSpPr>
                <a:spLocks/>
              </p:cNvSpPr>
              <p:nvPr/>
            </p:nvSpPr>
            <p:spPr bwMode="auto">
              <a:xfrm>
                <a:off x="3310" y="2830"/>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17" name="Rectangle 228"/>
              <p:cNvSpPr>
                <a:spLocks noChangeArrowheads="1"/>
              </p:cNvSpPr>
              <p:nvPr/>
            </p:nvSpPr>
            <p:spPr bwMode="auto">
              <a:xfrm>
                <a:off x="3314" y="2842"/>
                <a:ext cx="0" cy="4"/>
              </a:xfrm>
              <a:prstGeom prst="rect">
                <a:avLst/>
              </a:prstGeom>
              <a:solidFill>
                <a:srgbClr val="E74F4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defTabSz="457200" fontAlgn="base">
                  <a:spcBef>
                    <a:spcPct val="0"/>
                  </a:spcBef>
                  <a:spcAft>
                    <a:spcPct val="0"/>
                  </a:spcAft>
                </a:pPr>
                <a:endParaRPr lang="fa-IR">
                  <a:solidFill>
                    <a:srgbClr val="000000"/>
                  </a:solidFill>
                  <a:ea typeface="MS PGothic" pitchFamily="34" charset="-128"/>
                </a:endParaRPr>
              </a:p>
            </p:txBody>
          </p:sp>
          <p:sp>
            <p:nvSpPr>
              <p:cNvPr id="34018" name="Freeform 229"/>
              <p:cNvSpPr>
                <a:spLocks/>
              </p:cNvSpPr>
              <p:nvPr/>
            </p:nvSpPr>
            <p:spPr bwMode="auto">
              <a:xfrm>
                <a:off x="3318" y="2854"/>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19" name="Freeform 230"/>
              <p:cNvSpPr>
                <a:spLocks/>
              </p:cNvSpPr>
              <p:nvPr/>
            </p:nvSpPr>
            <p:spPr bwMode="auto">
              <a:xfrm>
                <a:off x="3314" y="2842"/>
                <a:ext cx="1" cy="4"/>
              </a:xfrm>
              <a:custGeom>
                <a:avLst/>
                <a:gdLst>
                  <a:gd name="T0" fmla="*/ 0 w 1"/>
                  <a:gd name="T1" fmla="*/ 0 h 4"/>
                  <a:gd name="T2" fmla="*/ 0 w 1"/>
                  <a:gd name="T3" fmla="*/ 4 h 4"/>
                  <a:gd name="T4" fmla="*/ 0 w 1"/>
                  <a:gd name="T5" fmla="*/ 4 h 4"/>
                  <a:gd name="T6" fmla="*/ 0 w 1"/>
                  <a:gd name="T7" fmla="*/ 4 h 4"/>
                  <a:gd name="T8" fmla="*/ 0 60000 65536"/>
                  <a:gd name="T9" fmla="*/ 0 60000 65536"/>
                  <a:gd name="T10" fmla="*/ 0 60000 65536"/>
                  <a:gd name="T11" fmla="*/ 0 60000 65536"/>
                  <a:gd name="T12" fmla="*/ 0 w 1"/>
                  <a:gd name="T13" fmla="*/ 0 h 4"/>
                  <a:gd name="T14" fmla="*/ 1 w 1"/>
                  <a:gd name="T15" fmla="*/ 4 h 4"/>
                </a:gdLst>
                <a:ahLst/>
                <a:cxnLst>
                  <a:cxn ang="T8">
                    <a:pos x="T0" y="T1"/>
                  </a:cxn>
                  <a:cxn ang="T9">
                    <a:pos x="T2" y="T3"/>
                  </a:cxn>
                  <a:cxn ang="T10">
                    <a:pos x="T4" y="T5"/>
                  </a:cxn>
                  <a:cxn ang="T11">
                    <a:pos x="T6" y="T7"/>
                  </a:cxn>
                </a:cxnLst>
                <a:rect l="T12" t="T13" r="T14" b="T15"/>
                <a:pathLst>
                  <a:path w="1" h="4">
                    <a:moveTo>
                      <a:pt x="0" y="0"/>
                    </a:moveTo>
                    <a:lnTo>
                      <a:pt x="0" y="4"/>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20" name="Line 231"/>
              <p:cNvSpPr>
                <a:spLocks noChangeShapeType="1"/>
              </p:cNvSpPr>
              <p:nvPr/>
            </p:nvSpPr>
            <p:spPr bwMode="auto">
              <a:xfrm>
                <a:off x="3318" y="2854"/>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21" name="Freeform 232"/>
              <p:cNvSpPr>
                <a:spLocks/>
              </p:cNvSpPr>
              <p:nvPr/>
            </p:nvSpPr>
            <p:spPr bwMode="auto">
              <a:xfrm>
                <a:off x="3322" y="2866"/>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2" name="Freeform 233"/>
              <p:cNvSpPr>
                <a:spLocks/>
              </p:cNvSpPr>
              <p:nvPr/>
            </p:nvSpPr>
            <p:spPr bwMode="auto">
              <a:xfrm>
                <a:off x="3326" y="2878"/>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3" name="Freeform 234"/>
              <p:cNvSpPr>
                <a:spLocks/>
              </p:cNvSpPr>
              <p:nvPr/>
            </p:nvSpPr>
            <p:spPr bwMode="auto">
              <a:xfrm>
                <a:off x="3326" y="2890"/>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4" name="Freeform 235"/>
              <p:cNvSpPr>
                <a:spLocks/>
              </p:cNvSpPr>
              <p:nvPr/>
            </p:nvSpPr>
            <p:spPr bwMode="auto">
              <a:xfrm>
                <a:off x="3330" y="2902"/>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5" name="Freeform 236"/>
              <p:cNvSpPr>
                <a:spLocks/>
              </p:cNvSpPr>
              <p:nvPr/>
            </p:nvSpPr>
            <p:spPr bwMode="auto">
              <a:xfrm>
                <a:off x="3334" y="2910"/>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6" name="Freeform 237"/>
              <p:cNvSpPr>
                <a:spLocks/>
              </p:cNvSpPr>
              <p:nvPr/>
            </p:nvSpPr>
            <p:spPr bwMode="auto">
              <a:xfrm>
                <a:off x="3338" y="2922"/>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7" name="Freeform 238"/>
              <p:cNvSpPr>
                <a:spLocks/>
              </p:cNvSpPr>
              <p:nvPr/>
            </p:nvSpPr>
            <p:spPr bwMode="auto">
              <a:xfrm>
                <a:off x="3342" y="2934"/>
                <a:ext cx="1" cy="5"/>
              </a:xfrm>
              <a:custGeom>
                <a:avLst/>
                <a:gdLst>
                  <a:gd name="T0" fmla="*/ 0 w 1"/>
                  <a:gd name="T1" fmla="*/ 0 h 5"/>
                  <a:gd name="T2" fmla="*/ 0 w 1"/>
                  <a:gd name="T3" fmla="*/ 5 h 5"/>
                  <a:gd name="T4" fmla="*/ 0 w 1"/>
                  <a:gd name="T5" fmla="*/ 0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0"/>
                    </a:moveTo>
                    <a:lnTo>
                      <a:pt x="0" y="5"/>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8" name="Freeform 239"/>
              <p:cNvSpPr>
                <a:spLocks/>
              </p:cNvSpPr>
              <p:nvPr/>
            </p:nvSpPr>
            <p:spPr bwMode="auto">
              <a:xfrm>
                <a:off x="3346" y="2947"/>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29" name="Freeform 240"/>
              <p:cNvSpPr>
                <a:spLocks/>
              </p:cNvSpPr>
              <p:nvPr/>
            </p:nvSpPr>
            <p:spPr bwMode="auto">
              <a:xfrm>
                <a:off x="3346" y="2959"/>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0" name="Freeform 241"/>
              <p:cNvSpPr>
                <a:spLocks/>
              </p:cNvSpPr>
              <p:nvPr/>
            </p:nvSpPr>
            <p:spPr bwMode="auto">
              <a:xfrm>
                <a:off x="3350" y="2971"/>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1" name="Freeform 242"/>
              <p:cNvSpPr>
                <a:spLocks/>
              </p:cNvSpPr>
              <p:nvPr/>
            </p:nvSpPr>
            <p:spPr bwMode="auto">
              <a:xfrm>
                <a:off x="3354" y="2983"/>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2" name="Line 243"/>
              <p:cNvSpPr>
                <a:spLocks noChangeShapeType="1"/>
              </p:cNvSpPr>
              <p:nvPr/>
            </p:nvSpPr>
            <p:spPr bwMode="auto">
              <a:xfrm>
                <a:off x="3358" y="2995"/>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33" name="Freeform 244"/>
              <p:cNvSpPr>
                <a:spLocks/>
              </p:cNvSpPr>
              <p:nvPr/>
            </p:nvSpPr>
            <p:spPr bwMode="auto">
              <a:xfrm>
                <a:off x="3362" y="3003"/>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34" name="Freeform 245"/>
              <p:cNvSpPr>
                <a:spLocks/>
              </p:cNvSpPr>
              <p:nvPr/>
            </p:nvSpPr>
            <p:spPr bwMode="auto">
              <a:xfrm>
                <a:off x="3358" y="2995"/>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35" name="Line 246"/>
              <p:cNvSpPr>
                <a:spLocks noChangeShapeType="1"/>
              </p:cNvSpPr>
              <p:nvPr/>
            </p:nvSpPr>
            <p:spPr bwMode="auto">
              <a:xfrm>
                <a:off x="3362" y="3003"/>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36" name="Freeform 247"/>
              <p:cNvSpPr>
                <a:spLocks/>
              </p:cNvSpPr>
              <p:nvPr/>
            </p:nvSpPr>
            <p:spPr bwMode="auto">
              <a:xfrm>
                <a:off x="3362" y="3015"/>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7" name="Freeform 248"/>
              <p:cNvSpPr>
                <a:spLocks/>
              </p:cNvSpPr>
              <p:nvPr/>
            </p:nvSpPr>
            <p:spPr bwMode="auto">
              <a:xfrm>
                <a:off x="3366" y="3027"/>
                <a:ext cx="4" cy="4"/>
              </a:xfrm>
              <a:custGeom>
                <a:avLst/>
                <a:gdLst>
                  <a:gd name="T0" fmla="*/ 0 w 4"/>
                  <a:gd name="T1" fmla="*/ 0 h 4"/>
                  <a:gd name="T2" fmla="*/ 4 w 4"/>
                  <a:gd name="T3" fmla="*/ 4 h 4"/>
                  <a:gd name="T4" fmla="*/ 0 w 4"/>
                  <a:gd name="T5" fmla="*/ 0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0"/>
                    </a:moveTo>
                    <a:lnTo>
                      <a:pt x="4"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8" name="Freeform 249"/>
              <p:cNvSpPr>
                <a:spLocks/>
              </p:cNvSpPr>
              <p:nvPr/>
            </p:nvSpPr>
            <p:spPr bwMode="auto">
              <a:xfrm>
                <a:off x="3370" y="3039"/>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39" name="Freeform 250"/>
              <p:cNvSpPr>
                <a:spLocks/>
              </p:cNvSpPr>
              <p:nvPr/>
            </p:nvSpPr>
            <p:spPr bwMode="auto">
              <a:xfrm>
                <a:off x="3374" y="3051"/>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0" name="Freeform 251"/>
              <p:cNvSpPr>
                <a:spLocks/>
              </p:cNvSpPr>
              <p:nvPr/>
            </p:nvSpPr>
            <p:spPr bwMode="auto">
              <a:xfrm>
                <a:off x="3378" y="3063"/>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1" name="Freeform 252"/>
              <p:cNvSpPr>
                <a:spLocks/>
              </p:cNvSpPr>
              <p:nvPr/>
            </p:nvSpPr>
            <p:spPr bwMode="auto">
              <a:xfrm>
                <a:off x="3382" y="3075"/>
                <a:ext cx="1" cy="4"/>
              </a:xfrm>
              <a:custGeom>
                <a:avLst/>
                <a:gdLst>
                  <a:gd name="T0" fmla="*/ 0 w 1"/>
                  <a:gd name="T1" fmla="*/ 0 h 4"/>
                  <a:gd name="T2" fmla="*/ 0 w 1"/>
                  <a:gd name="T3" fmla="*/ 4 h 4"/>
                  <a:gd name="T4" fmla="*/ 0 w 1"/>
                  <a:gd name="T5" fmla="*/ 0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0"/>
                    </a:moveTo>
                    <a:lnTo>
                      <a:pt x="0" y="4"/>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2" name="Freeform 253"/>
              <p:cNvSpPr>
                <a:spLocks/>
              </p:cNvSpPr>
              <p:nvPr/>
            </p:nvSpPr>
            <p:spPr bwMode="auto">
              <a:xfrm>
                <a:off x="3382" y="3087"/>
                <a:ext cx="4" cy="1"/>
              </a:xfrm>
              <a:custGeom>
                <a:avLst/>
                <a:gdLst>
                  <a:gd name="T0" fmla="*/ 0 w 4"/>
                  <a:gd name="T1" fmla="*/ 0 h 1"/>
                  <a:gd name="T2" fmla="*/ 4 w 4"/>
                  <a:gd name="T3" fmla="*/ 0 h 1"/>
                  <a:gd name="T4" fmla="*/ 0 w 4"/>
                  <a:gd name="T5" fmla="*/ 0 h 1"/>
                  <a:gd name="T6" fmla="*/ 0 w 4"/>
                  <a:gd name="T7" fmla="*/ 0 h 1"/>
                  <a:gd name="T8" fmla="*/ 0 60000 65536"/>
                  <a:gd name="T9" fmla="*/ 0 60000 65536"/>
                  <a:gd name="T10" fmla="*/ 0 60000 65536"/>
                  <a:gd name="T11" fmla="*/ 0 60000 65536"/>
                  <a:gd name="T12" fmla="*/ 0 w 4"/>
                  <a:gd name="T13" fmla="*/ 0 h 1"/>
                  <a:gd name="T14" fmla="*/ 4 w 4"/>
                  <a:gd name="T15" fmla="*/ 1 h 1"/>
                </a:gdLst>
                <a:ahLst/>
                <a:cxnLst>
                  <a:cxn ang="T8">
                    <a:pos x="T0" y="T1"/>
                  </a:cxn>
                  <a:cxn ang="T9">
                    <a:pos x="T2" y="T3"/>
                  </a:cxn>
                  <a:cxn ang="T10">
                    <a:pos x="T4" y="T5"/>
                  </a:cxn>
                  <a:cxn ang="T11">
                    <a:pos x="T6" y="T7"/>
                  </a:cxn>
                </a:cxnLst>
                <a:rect l="T12" t="T13" r="T14" b="T15"/>
                <a:pathLst>
                  <a:path w="4" h="1">
                    <a:moveTo>
                      <a:pt x="0" y="0"/>
                    </a:moveTo>
                    <a:lnTo>
                      <a:pt x="4" y="0"/>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43" name="Freeform 254"/>
              <p:cNvSpPr>
                <a:spLocks/>
              </p:cNvSpPr>
              <p:nvPr/>
            </p:nvSpPr>
            <p:spPr bwMode="auto">
              <a:xfrm>
                <a:off x="3370" y="3083"/>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44" name="Freeform 255"/>
              <p:cNvSpPr>
                <a:spLocks/>
              </p:cNvSpPr>
              <p:nvPr/>
            </p:nvSpPr>
            <p:spPr bwMode="auto">
              <a:xfrm>
                <a:off x="3382" y="3087"/>
                <a:ext cx="4" cy="1"/>
              </a:xfrm>
              <a:custGeom>
                <a:avLst/>
                <a:gdLst>
                  <a:gd name="T0" fmla="*/ 0 w 4"/>
                  <a:gd name="T1" fmla="*/ 0 h 1"/>
                  <a:gd name="T2" fmla="*/ 4 w 4"/>
                  <a:gd name="T3" fmla="*/ 0 h 1"/>
                  <a:gd name="T4" fmla="*/ 4 w 4"/>
                  <a:gd name="T5" fmla="*/ 0 h 1"/>
                  <a:gd name="T6" fmla="*/ 0 w 4"/>
                  <a:gd name="T7" fmla="*/ 0 h 1"/>
                  <a:gd name="T8" fmla="*/ 0 w 4"/>
                  <a:gd name="T9" fmla="*/ 0 h 1"/>
                  <a:gd name="T10" fmla="*/ 0 w 4"/>
                  <a:gd name="T11" fmla="*/ 0 h 1"/>
                  <a:gd name="T12" fmla="*/ 0 w 4"/>
                  <a:gd name="T13" fmla="*/ 0 h 1"/>
                  <a:gd name="T14" fmla="*/ 0 60000 65536"/>
                  <a:gd name="T15" fmla="*/ 0 60000 65536"/>
                  <a:gd name="T16" fmla="*/ 0 60000 65536"/>
                  <a:gd name="T17" fmla="*/ 0 60000 65536"/>
                  <a:gd name="T18" fmla="*/ 0 60000 65536"/>
                  <a:gd name="T19" fmla="*/ 0 60000 65536"/>
                  <a:gd name="T20" fmla="*/ 0 60000 65536"/>
                  <a:gd name="T21" fmla="*/ 0 w 4"/>
                  <a:gd name="T22" fmla="*/ 0 h 1"/>
                  <a:gd name="T23" fmla="*/ 4 w 4"/>
                  <a:gd name="T24" fmla="*/ 1 h 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1">
                    <a:moveTo>
                      <a:pt x="0" y="0"/>
                    </a:moveTo>
                    <a:lnTo>
                      <a:pt x="4" y="0"/>
                    </a:ln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45" name="Line 256"/>
              <p:cNvSpPr>
                <a:spLocks noChangeShapeType="1"/>
              </p:cNvSpPr>
              <p:nvPr/>
            </p:nvSpPr>
            <p:spPr bwMode="auto">
              <a:xfrm flipH="1">
                <a:off x="3370" y="3083"/>
                <a:ext cx="4" cy="1"/>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46" name="Freeform 257"/>
              <p:cNvSpPr>
                <a:spLocks/>
              </p:cNvSpPr>
              <p:nvPr/>
            </p:nvSpPr>
            <p:spPr bwMode="auto">
              <a:xfrm>
                <a:off x="3358" y="3079"/>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7" name="Freeform 258"/>
              <p:cNvSpPr>
                <a:spLocks/>
              </p:cNvSpPr>
              <p:nvPr/>
            </p:nvSpPr>
            <p:spPr bwMode="auto">
              <a:xfrm>
                <a:off x="3346" y="3075"/>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8" name="Freeform 259"/>
              <p:cNvSpPr>
                <a:spLocks/>
              </p:cNvSpPr>
              <p:nvPr/>
            </p:nvSpPr>
            <p:spPr bwMode="auto">
              <a:xfrm>
                <a:off x="3334" y="3071"/>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49" name="Freeform 260"/>
              <p:cNvSpPr>
                <a:spLocks/>
              </p:cNvSpPr>
              <p:nvPr/>
            </p:nvSpPr>
            <p:spPr bwMode="auto">
              <a:xfrm>
                <a:off x="3326" y="3067"/>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0" name="Freeform 261"/>
              <p:cNvSpPr>
                <a:spLocks/>
              </p:cNvSpPr>
              <p:nvPr/>
            </p:nvSpPr>
            <p:spPr bwMode="auto">
              <a:xfrm>
                <a:off x="3314" y="3063"/>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1" name="Freeform 262"/>
              <p:cNvSpPr>
                <a:spLocks/>
              </p:cNvSpPr>
              <p:nvPr/>
            </p:nvSpPr>
            <p:spPr bwMode="auto">
              <a:xfrm>
                <a:off x="3302" y="3059"/>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2" name="Line 263"/>
              <p:cNvSpPr>
                <a:spLocks noChangeShapeType="1"/>
              </p:cNvSpPr>
              <p:nvPr/>
            </p:nvSpPr>
            <p:spPr bwMode="auto">
              <a:xfrm>
                <a:off x="3294" y="3055"/>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53" name="Freeform 264"/>
              <p:cNvSpPr>
                <a:spLocks/>
              </p:cNvSpPr>
              <p:nvPr/>
            </p:nvSpPr>
            <p:spPr bwMode="auto">
              <a:xfrm>
                <a:off x="3286" y="3043"/>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54" name="Freeform 265"/>
              <p:cNvSpPr>
                <a:spLocks/>
              </p:cNvSpPr>
              <p:nvPr/>
            </p:nvSpPr>
            <p:spPr bwMode="auto">
              <a:xfrm>
                <a:off x="3294" y="3055"/>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55" name="Line 266"/>
              <p:cNvSpPr>
                <a:spLocks noChangeShapeType="1"/>
              </p:cNvSpPr>
              <p:nvPr/>
            </p:nvSpPr>
            <p:spPr bwMode="auto">
              <a:xfrm flipH="1" flipV="1">
                <a:off x="3286" y="3043"/>
                <a:ext cx="4"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56" name="Freeform 267"/>
              <p:cNvSpPr>
                <a:spLocks/>
              </p:cNvSpPr>
              <p:nvPr/>
            </p:nvSpPr>
            <p:spPr bwMode="auto">
              <a:xfrm>
                <a:off x="3278" y="3035"/>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7" name="Freeform 268"/>
              <p:cNvSpPr>
                <a:spLocks/>
              </p:cNvSpPr>
              <p:nvPr/>
            </p:nvSpPr>
            <p:spPr bwMode="auto">
              <a:xfrm>
                <a:off x="3274" y="302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8" name="Freeform 269"/>
              <p:cNvSpPr>
                <a:spLocks/>
              </p:cNvSpPr>
              <p:nvPr/>
            </p:nvSpPr>
            <p:spPr bwMode="auto">
              <a:xfrm>
                <a:off x="3266" y="301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59" name="Freeform 270"/>
              <p:cNvSpPr>
                <a:spLocks/>
              </p:cNvSpPr>
              <p:nvPr/>
            </p:nvSpPr>
            <p:spPr bwMode="auto">
              <a:xfrm>
                <a:off x="3257" y="3003"/>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60" name="Freeform 271"/>
              <p:cNvSpPr>
                <a:spLocks/>
              </p:cNvSpPr>
              <p:nvPr/>
            </p:nvSpPr>
            <p:spPr bwMode="auto">
              <a:xfrm>
                <a:off x="3249" y="2995"/>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61" name="Line 272"/>
              <p:cNvSpPr>
                <a:spLocks noChangeShapeType="1"/>
              </p:cNvSpPr>
              <p:nvPr/>
            </p:nvSpPr>
            <p:spPr bwMode="auto">
              <a:xfrm>
                <a:off x="3245" y="2987"/>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62" name="Freeform 273"/>
              <p:cNvSpPr>
                <a:spLocks/>
              </p:cNvSpPr>
              <p:nvPr/>
            </p:nvSpPr>
            <p:spPr bwMode="auto">
              <a:xfrm>
                <a:off x="3237" y="297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63" name="Freeform 274"/>
              <p:cNvSpPr>
                <a:spLocks/>
              </p:cNvSpPr>
              <p:nvPr/>
            </p:nvSpPr>
            <p:spPr bwMode="auto">
              <a:xfrm>
                <a:off x="3245" y="2987"/>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64" name="Line 275"/>
              <p:cNvSpPr>
                <a:spLocks noChangeShapeType="1"/>
              </p:cNvSpPr>
              <p:nvPr/>
            </p:nvSpPr>
            <p:spPr bwMode="auto">
              <a:xfrm flipV="1">
                <a:off x="3237" y="2975"/>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65" name="Rectangle 276"/>
              <p:cNvSpPr>
                <a:spLocks noChangeArrowheads="1"/>
              </p:cNvSpPr>
              <p:nvPr/>
            </p:nvSpPr>
            <p:spPr bwMode="auto">
              <a:xfrm>
                <a:off x="3229" y="2967"/>
                <a:ext cx="4" cy="0"/>
              </a:xfrm>
              <a:prstGeom prst="rect">
                <a:avLst/>
              </a:prstGeom>
              <a:solidFill>
                <a:srgbClr val="E74F4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defTabSz="457200" fontAlgn="base">
                  <a:spcBef>
                    <a:spcPct val="0"/>
                  </a:spcBef>
                  <a:spcAft>
                    <a:spcPct val="0"/>
                  </a:spcAft>
                </a:pPr>
                <a:endParaRPr lang="fa-IR">
                  <a:solidFill>
                    <a:srgbClr val="000000"/>
                  </a:solidFill>
                  <a:ea typeface="MS PGothic" pitchFamily="34" charset="-128"/>
                </a:endParaRPr>
              </a:p>
            </p:txBody>
          </p:sp>
          <p:sp>
            <p:nvSpPr>
              <p:cNvPr id="34066" name="Freeform 277"/>
              <p:cNvSpPr>
                <a:spLocks/>
              </p:cNvSpPr>
              <p:nvPr/>
            </p:nvSpPr>
            <p:spPr bwMode="auto">
              <a:xfrm>
                <a:off x="3221" y="2959"/>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67" name="Freeform 278"/>
              <p:cNvSpPr>
                <a:spLocks/>
              </p:cNvSpPr>
              <p:nvPr/>
            </p:nvSpPr>
            <p:spPr bwMode="auto">
              <a:xfrm>
                <a:off x="3229" y="2967"/>
                <a:ext cx="4" cy="1"/>
              </a:xfrm>
              <a:custGeom>
                <a:avLst/>
                <a:gdLst>
                  <a:gd name="T0" fmla="*/ 4 w 4"/>
                  <a:gd name="T1" fmla="*/ 0 h 1"/>
                  <a:gd name="T2" fmla="*/ 0 w 4"/>
                  <a:gd name="T3" fmla="*/ 0 h 1"/>
                  <a:gd name="T4" fmla="*/ 0 w 4"/>
                  <a:gd name="T5" fmla="*/ 0 h 1"/>
                  <a:gd name="T6" fmla="*/ 0 w 4"/>
                  <a:gd name="T7" fmla="*/ 0 h 1"/>
                  <a:gd name="T8" fmla="*/ 0 60000 65536"/>
                  <a:gd name="T9" fmla="*/ 0 60000 65536"/>
                  <a:gd name="T10" fmla="*/ 0 60000 65536"/>
                  <a:gd name="T11" fmla="*/ 0 60000 65536"/>
                  <a:gd name="T12" fmla="*/ 0 w 4"/>
                  <a:gd name="T13" fmla="*/ 0 h 1"/>
                  <a:gd name="T14" fmla="*/ 4 w 4"/>
                  <a:gd name="T15" fmla="*/ 1 h 1"/>
                </a:gdLst>
                <a:ahLst/>
                <a:cxnLst>
                  <a:cxn ang="T8">
                    <a:pos x="T0" y="T1"/>
                  </a:cxn>
                  <a:cxn ang="T9">
                    <a:pos x="T2" y="T3"/>
                  </a:cxn>
                  <a:cxn ang="T10">
                    <a:pos x="T4" y="T5"/>
                  </a:cxn>
                  <a:cxn ang="T11">
                    <a:pos x="T6" y="T7"/>
                  </a:cxn>
                </a:cxnLst>
                <a:rect l="T12" t="T13" r="T14" b="T15"/>
                <a:pathLst>
                  <a:path w="4" h="1">
                    <a:moveTo>
                      <a:pt x="4" y="0"/>
                    </a:moveTo>
                    <a:lnTo>
                      <a:pt x="0" y="0"/>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68" name="Line 279"/>
              <p:cNvSpPr>
                <a:spLocks noChangeShapeType="1"/>
              </p:cNvSpPr>
              <p:nvPr/>
            </p:nvSpPr>
            <p:spPr bwMode="auto">
              <a:xfrm flipV="1">
                <a:off x="3221" y="2959"/>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69" name="Freeform 280"/>
              <p:cNvSpPr>
                <a:spLocks/>
              </p:cNvSpPr>
              <p:nvPr/>
            </p:nvSpPr>
            <p:spPr bwMode="auto">
              <a:xfrm>
                <a:off x="3209" y="2951"/>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0" name="Freeform 281"/>
              <p:cNvSpPr>
                <a:spLocks/>
              </p:cNvSpPr>
              <p:nvPr/>
            </p:nvSpPr>
            <p:spPr bwMode="auto">
              <a:xfrm>
                <a:off x="3201" y="294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1" name="Freeform 282"/>
              <p:cNvSpPr>
                <a:spLocks/>
              </p:cNvSpPr>
              <p:nvPr/>
            </p:nvSpPr>
            <p:spPr bwMode="auto">
              <a:xfrm>
                <a:off x="3189" y="2939"/>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2" name="Freeform 283"/>
              <p:cNvSpPr>
                <a:spLocks/>
              </p:cNvSpPr>
              <p:nvPr/>
            </p:nvSpPr>
            <p:spPr bwMode="auto">
              <a:xfrm>
                <a:off x="3181" y="2930"/>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3" name="Freeform 284"/>
              <p:cNvSpPr>
                <a:spLocks/>
              </p:cNvSpPr>
              <p:nvPr/>
            </p:nvSpPr>
            <p:spPr bwMode="auto">
              <a:xfrm>
                <a:off x="3169" y="292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4" name="Freeform 285"/>
              <p:cNvSpPr>
                <a:spLocks/>
              </p:cNvSpPr>
              <p:nvPr/>
            </p:nvSpPr>
            <p:spPr bwMode="auto">
              <a:xfrm>
                <a:off x="3161" y="2918"/>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5" name="Freeform 286"/>
              <p:cNvSpPr>
                <a:spLocks/>
              </p:cNvSpPr>
              <p:nvPr/>
            </p:nvSpPr>
            <p:spPr bwMode="auto">
              <a:xfrm>
                <a:off x="3149" y="2910"/>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6" name="Freeform 287"/>
              <p:cNvSpPr>
                <a:spLocks/>
              </p:cNvSpPr>
              <p:nvPr/>
            </p:nvSpPr>
            <p:spPr bwMode="auto">
              <a:xfrm>
                <a:off x="3141" y="290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7" name="Freeform 288"/>
              <p:cNvSpPr>
                <a:spLocks/>
              </p:cNvSpPr>
              <p:nvPr/>
            </p:nvSpPr>
            <p:spPr bwMode="auto">
              <a:xfrm>
                <a:off x="3129" y="2898"/>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8" name="Freeform 289"/>
              <p:cNvSpPr>
                <a:spLocks/>
              </p:cNvSpPr>
              <p:nvPr/>
            </p:nvSpPr>
            <p:spPr bwMode="auto">
              <a:xfrm>
                <a:off x="3121" y="2890"/>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79" name="Freeform 290"/>
              <p:cNvSpPr>
                <a:spLocks/>
              </p:cNvSpPr>
              <p:nvPr/>
            </p:nvSpPr>
            <p:spPr bwMode="auto">
              <a:xfrm>
                <a:off x="3109" y="288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80" name="Freeform 291"/>
              <p:cNvSpPr>
                <a:spLocks/>
              </p:cNvSpPr>
              <p:nvPr/>
            </p:nvSpPr>
            <p:spPr bwMode="auto">
              <a:xfrm>
                <a:off x="3101" y="2874"/>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81" name="Line 292"/>
              <p:cNvSpPr>
                <a:spLocks noChangeShapeType="1"/>
              </p:cNvSpPr>
              <p:nvPr/>
            </p:nvSpPr>
            <p:spPr bwMode="auto">
              <a:xfrm>
                <a:off x="3093" y="2870"/>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82" name="Freeform 293"/>
              <p:cNvSpPr>
                <a:spLocks/>
              </p:cNvSpPr>
              <p:nvPr/>
            </p:nvSpPr>
            <p:spPr bwMode="auto">
              <a:xfrm>
                <a:off x="3081" y="286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83" name="Freeform 294"/>
              <p:cNvSpPr>
                <a:spLocks/>
              </p:cNvSpPr>
              <p:nvPr/>
            </p:nvSpPr>
            <p:spPr bwMode="auto">
              <a:xfrm>
                <a:off x="3093" y="2870"/>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84" name="Line 295"/>
              <p:cNvSpPr>
                <a:spLocks noChangeShapeType="1"/>
              </p:cNvSpPr>
              <p:nvPr/>
            </p:nvSpPr>
            <p:spPr bwMode="auto">
              <a:xfrm flipH="1" flipV="1">
                <a:off x="3081" y="2862"/>
                <a:ext cx="4"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85" name="Freeform 296"/>
              <p:cNvSpPr>
                <a:spLocks/>
              </p:cNvSpPr>
              <p:nvPr/>
            </p:nvSpPr>
            <p:spPr bwMode="auto">
              <a:xfrm>
                <a:off x="3073" y="285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86" name="Freeform 297"/>
              <p:cNvSpPr>
                <a:spLocks/>
              </p:cNvSpPr>
              <p:nvPr/>
            </p:nvSpPr>
            <p:spPr bwMode="auto">
              <a:xfrm>
                <a:off x="3061" y="2850"/>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87" name="Rectangle 298"/>
              <p:cNvSpPr>
                <a:spLocks noChangeArrowheads="1"/>
              </p:cNvSpPr>
              <p:nvPr/>
            </p:nvSpPr>
            <p:spPr bwMode="auto">
              <a:xfrm>
                <a:off x="3053" y="2842"/>
                <a:ext cx="4" cy="0"/>
              </a:xfrm>
              <a:prstGeom prst="rect">
                <a:avLst/>
              </a:prstGeom>
              <a:solidFill>
                <a:srgbClr val="E74F4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defTabSz="457200" fontAlgn="base">
                  <a:spcBef>
                    <a:spcPct val="0"/>
                  </a:spcBef>
                  <a:spcAft>
                    <a:spcPct val="0"/>
                  </a:spcAft>
                </a:pPr>
                <a:endParaRPr lang="fa-IR">
                  <a:solidFill>
                    <a:srgbClr val="000000"/>
                  </a:solidFill>
                  <a:ea typeface="MS PGothic" pitchFamily="34" charset="-128"/>
                </a:endParaRPr>
              </a:p>
            </p:txBody>
          </p:sp>
          <p:sp>
            <p:nvSpPr>
              <p:cNvPr id="34088" name="Freeform 299"/>
              <p:cNvSpPr>
                <a:spLocks/>
              </p:cNvSpPr>
              <p:nvPr/>
            </p:nvSpPr>
            <p:spPr bwMode="auto">
              <a:xfrm>
                <a:off x="3045" y="2830"/>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89" name="Freeform 300"/>
              <p:cNvSpPr>
                <a:spLocks/>
              </p:cNvSpPr>
              <p:nvPr/>
            </p:nvSpPr>
            <p:spPr bwMode="auto">
              <a:xfrm>
                <a:off x="3053" y="2842"/>
                <a:ext cx="4" cy="1"/>
              </a:xfrm>
              <a:custGeom>
                <a:avLst/>
                <a:gdLst>
                  <a:gd name="T0" fmla="*/ 4 w 4"/>
                  <a:gd name="T1" fmla="*/ 0 h 1"/>
                  <a:gd name="T2" fmla="*/ 0 w 4"/>
                  <a:gd name="T3" fmla="*/ 0 h 1"/>
                  <a:gd name="T4" fmla="*/ 0 w 4"/>
                  <a:gd name="T5" fmla="*/ 0 h 1"/>
                  <a:gd name="T6" fmla="*/ 0 w 4"/>
                  <a:gd name="T7" fmla="*/ 0 h 1"/>
                  <a:gd name="T8" fmla="*/ 0 60000 65536"/>
                  <a:gd name="T9" fmla="*/ 0 60000 65536"/>
                  <a:gd name="T10" fmla="*/ 0 60000 65536"/>
                  <a:gd name="T11" fmla="*/ 0 60000 65536"/>
                  <a:gd name="T12" fmla="*/ 0 w 4"/>
                  <a:gd name="T13" fmla="*/ 0 h 1"/>
                  <a:gd name="T14" fmla="*/ 4 w 4"/>
                  <a:gd name="T15" fmla="*/ 1 h 1"/>
                </a:gdLst>
                <a:ahLst/>
                <a:cxnLst>
                  <a:cxn ang="T8">
                    <a:pos x="T0" y="T1"/>
                  </a:cxn>
                  <a:cxn ang="T9">
                    <a:pos x="T2" y="T3"/>
                  </a:cxn>
                  <a:cxn ang="T10">
                    <a:pos x="T4" y="T5"/>
                  </a:cxn>
                  <a:cxn ang="T11">
                    <a:pos x="T6" y="T7"/>
                  </a:cxn>
                </a:cxnLst>
                <a:rect l="T12" t="T13" r="T14" b="T15"/>
                <a:pathLst>
                  <a:path w="4" h="1">
                    <a:moveTo>
                      <a:pt x="4" y="0"/>
                    </a:moveTo>
                    <a:lnTo>
                      <a:pt x="0" y="0"/>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90" name="Line 301"/>
              <p:cNvSpPr>
                <a:spLocks noChangeShapeType="1"/>
              </p:cNvSpPr>
              <p:nvPr/>
            </p:nvSpPr>
            <p:spPr bwMode="auto">
              <a:xfrm flipH="1" flipV="1">
                <a:off x="3045" y="2830"/>
                <a:ext cx="4"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91" name="Freeform 302"/>
              <p:cNvSpPr>
                <a:spLocks/>
              </p:cNvSpPr>
              <p:nvPr/>
            </p:nvSpPr>
            <p:spPr bwMode="auto">
              <a:xfrm>
                <a:off x="3037" y="282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92" name="Freeform 303"/>
              <p:cNvSpPr>
                <a:spLocks/>
              </p:cNvSpPr>
              <p:nvPr/>
            </p:nvSpPr>
            <p:spPr bwMode="auto">
              <a:xfrm>
                <a:off x="3029" y="2814"/>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93" name="Freeform 304"/>
              <p:cNvSpPr>
                <a:spLocks/>
              </p:cNvSpPr>
              <p:nvPr/>
            </p:nvSpPr>
            <p:spPr bwMode="auto">
              <a:xfrm>
                <a:off x="3021" y="2802"/>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94" name="Freeform 305"/>
              <p:cNvSpPr>
                <a:spLocks/>
              </p:cNvSpPr>
              <p:nvPr/>
            </p:nvSpPr>
            <p:spPr bwMode="auto">
              <a:xfrm>
                <a:off x="3013" y="2794"/>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095" name="Line 306"/>
              <p:cNvSpPr>
                <a:spLocks noChangeShapeType="1"/>
              </p:cNvSpPr>
              <p:nvPr/>
            </p:nvSpPr>
            <p:spPr bwMode="auto">
              <a:xfrm>
                <a:off x="3009" y="2786"/>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96" name="Freeform 307"/>
              <p:cNvSpPr>
                <a:spLocks/>
              </p:cNvSpPr>
              <p:nvPr/>
            </p:nvSpPr>
            <p:spPr bwMode="auto">
              <a:xfrm>
                <a:off x="3000" y="277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097" name="Freeform 308"/>
              <p:cNvSpPr>
                <a:spLocks/>
              </p:cNvSpPr>
              <p:nvPr/>
            </p:nvSpPr>
            <p:spPr bwMode="auto">
              <a:xfrm>
                <a:off x="3009" y="2786"/>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98" name="Line 309"/>
              <p:cNvSpPr>
                <a:spLocks noChangeShapeType="1"/>
              </p:cNvSpPr>
              <p:nvPr/>
            </p:nvSpPr>
            <p:spPr bwMode="auto">
              <a:xfrm flipV="1">
                <a:off x="3000" y="2774"/>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099" name="Freeform 310"/>
              <p:cNvSpPr>
                <a:spLocks/>
              </p:cNvSpPr>
              <p:nvPr/>
            </p:nvSpPr>
            <p:spPr bwMode="auto">
              <a:xfrm>
                <a:off x="2992" y="2766"/>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0" name="Freeform 311"/>
              <p:cNvSpPr>
                <a:spLocks/>
              </p:cNvSpPr>
              <p:nvPr/>
            </p:nvSpPr>
            <p:spPr bwMode="auto">
              <a:xfrm>
                <a:off x="2984" y="2758"/>
                <a:ext cx="4" cy="1"/>
              </a:xfrm>
              <a:custGeom>
                <a:avLst/>
                <a:gdLst>
                  <a:gd name="T0" fmla="*/ 4 w 4"/>
                  <a:gd name="T1" fmla="*/ 0 h 1"/>
                  <a:gd name="T2" fmla="*/ 0 w 4"/>
                  <a:gd name="T3" fmla="*/ 0 h 1"/>
                  <a:gd name="T4" fmla="*/ 4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0" y="0"/>
                    </a:lnTo>
                    <a:lnTo>
                      <a:pt x="4"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1" name="Freeform 312"/>
              <p:cNvSpPr>
                <a:spLocks/>
              </p:cNvSpPr>
              <p:nvPr/>
            </p:nvSpPr>
            <p:spPr bwMode="auto">
              <a:xfrm>
                <a:off x="2976" y="2746"/>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2" name="Freeform 313"/>
              <p:cNvSpPr>
                <a:spLocks/>
              </p:cNvSpPr>
              <p:nvPr/>
            </p:nvSpPr>
            <p:spPr bwMode="auto">
              <a:xfrm>
                <a:off x="2968" y="2738"/>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3" name="Freeform 314"/>
              <p:cNvSpPr>
                <a:spLocks/>
              </p:cNvSpPr>
              <p:nvPr/>
            </p:nvSpPr>
            <p:spPr bwMode="auto">
              <a:xfrm>
                <a:off x="2964" y="2726"/>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4" name="Freeform 315"/>
              <p:cNvSpPr>
                <a:spLocks/>
              </p:cNvSpPr>
              <p:nvPr/>
            </p:nvSpPr>
            <p:spPr bwMode="auto">
              <a:xfrm>
                <a:off x="2956" y="2718"/>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5" name="Freeform 316"/>
              <p:cNvSpPr>
                <a:spLocks/>
              </p:cNvSpPr>
              <p:nvPr/>
            </p:nvSpPr>
            <p:spPr bwMode="auto">
              <a:xfrm>
                <a:off x="2948" y="2710"/>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6" name="Freeform 317"/>
              <p:cNvSpPr>
                <a:spLocks/>
              </p:cNvSpPr>
              <p:nvPr/>
            </p:nvSpPr>
            <p:spPr bwMode="auto">
              <a:xfrm>
                <a:off x="2940" y="2698"/>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07" name="Line 318"/>
              <p:cNvSpPr>
                <a:spLocks noChangeShapeType="1"/>
              </p:cNvSpPr>
              <p:nvPr/>
            </p:nvSpPr>
            <p:spPr bwMode="auto">
              <a:xfrm>
                <a:off x="2936" y="2690"/>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108" name="Freeform 319"/>
              <p:cNvSpPr>
                <a:spLocks/>
              </p:cNvSpPr>
              <p:nvPr/>
            </p:nvSpPr>
            <p:spPr bwMode="auto">
              <a:xfrm>
                <a:off x="2932" y="2678"/>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109" name="Freeform 320"/>
              <p:cNvSpPr>
                <a:spLocks/>
              </p:cNvSpPr>
              <p:nvPr/>
            </p:nvSpPr>
            <p:spPr bwMode="auto">
              <a:xfrm>
                <a:off x="2936" y="2690"/>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110" name="Line 321"/>
              <p:cNvSpPr>
                <a:spLocks noChangeShapeType="1"/>
              </p:cNvSpPr>
              <p:nvPr/>
            </p:nvSpPr>
            <p:spPr bwMode="auto">
              <a:xfrm flipV="1">
                <a:off x="2932" y="2678"/>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111" name="Freeform 322"/>
              <p:cNvSpPr>
                <a:spLocks/>
              </p:cNvSpPr>
              <p:nvPr/>
            </p:nvSpPr>
            <p:spPr bwMode="auto">
              <a:xfrm>
                <a:off x="2928" y="2666"/>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12" name="Freeform 323"/>
              <p:cNvSpPr>
                <a:spLocks/>
              </p:cNvSpPr>
              <p:nvPr/>
            </p:nvSpPr>
            <p:spPr bwMode="auto">
              <a:xfrm>
                <a:off x="2924" y="265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13" name="Freeform 324"/>
              <p:cNvSpPr>
                <a:spLocks/>
              </p:cNvSpPr>
              <p:nvPr/>
            </p:nvSpPr>
            <p:spPr bwMode="auto">
              <a:xfrm>
                <a:off x="2920" y="2642"/>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14" name="Line 325"/>
              <p:cNvSpPr>
                <a:spLocks noChangeShapeType="1"/>
              </p:cNvSpPr>
              <p:nvPr/>
            </p:nvSpPr>
            <p:spPr bwMode="auto">
              <a:xfrm>
                <a:off x="2916" y="2634"/>
                <a:ext cx="1" cy="1"/>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115" name="Freeform 326"/>
              <p:cNvSpPr>
                <a:spLocks/>
              </p:cNvSpPr>
              <p:nvPr/>
            </p:nvSpPr>
            <p:spPr bwMode="auto">
              <a:xfrm>
                <a:off x="2912" y="2621"/>
                <a:ext cx="1" cy="5"/>
              </a:xfrm>
              <a:custGeom>
                <a:avLst/>
                <a:gdLst>
                  <a:gd name="T0" fmla="*/ 0 w 1"/>
                  <a:gd name="T1" fmla="*/ 5 h 5"/>
                  <a:gd name="T2" fmla="*/ 0 w 1"/>
                  <a:gd name="T3" fmla="*/ 0 h 5"/>
                  <a:gd name="T4" fmla="*/ 0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0" y="0"/>
                    </a:lnTo>
                    <a:lnTo>
                      <a:pt x="0" y="5"/>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4116" name="Freeform 327"/>
              <p:cNvSpPr>
                <a:spLocks/>
              </p:cNvSpPr>
              <p:nvPr/>
            </p:nvSpPr>
            <p:spPr bwMode="auto">
              <a:xfrm>
                <a:off x="2916" y="2634"/>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117" name="Line 328"/>
              <p:cNvSpPr>
                <a:spLocks noChangeShapeType="1"/>
              </p:cNvSpPr>
              <p:nvPr/>
            </p:nvSpPr>
            <p:spPr bwMode="auto">
              <a:xfrm flipV="1">
                <a:off x="2912" y="2621"/>
                <a:ext cx="1" cy="5"/>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4118" name="Freeform 329"/>
              <p:cNvSpPr>
                <a:spLocks/>
              </p:cNvSpPr>
              <p:nvPr/>
            </p:nvSpPr>
            <p:spPr bwMode="auto">
              <a:xfrm>
                <a:off x="2908" y="2609"/>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19" name="Freeform 330"/>
              <p:cNvSpPr>
                <a:spLocks/>
              </p:cNvSpPr>
              <p:nvPr/>
            </p:nvSpPr>
            <p:spPr bwMode="auto">
              <a:xfrm>
                <a:off x="2904" y="2597"/>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0" name="Freeform 331"/>
              <p:cNvSpPr>
                <a:spLocks/>
              </p:cNvSpPr>
              <p:nvPr/>
            </p:nvSpPr>
            <p:spPr bwMode="auto">
              <a:xfrm>
                <a:off x="2900" y="258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1" name="Freeform 332"/>
              <p:cNvSpPr>
                <a:spLocks/>
              </p:cNvSpPr>
              <p:nvPr/>
            </p:nvSpPr>
            <p:spPr bwMode="auto">
              <a:xfrm>
                <a:off x="2892" y="2573"/>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2" name="Freeform 333"/>
              <p:cNvSpPr>
                <a:spLocks/>
              </p:cNvSpPr>
              <p:nvPr/>
            </p:nvSpPr>
            <p:spPr bwMode="auto">
              <a:xfrm>
                <a:off x="2892" y="256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3" name="Freeform 334"/>
              <p:cNvSpPr>
                <a:spLocks/>
              </p:cNvSpPr>
              <p:nvPr/>
            </p:nvSpPr>
            <p:spPr bwMode="auto">
              <a:xfrm>
                <a:off x="2884" y="2553"/>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4" name="Freeform 335"/>
              <p:cNvSpPr>
                <a:spLocks/>
              </p:cNvSpPr>
              <p:nvPr/>
            </p:nvSpPr>
            <p:spPr bwMode="auto">
              <a:xfrm>
                <a:off x="2884" y="2541"/>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5" name="Freeform 336"/>
              <p:cNvSpPr>
                <a:spLocks/>
              </p:cNvSpPr>
              <p:nvPr/>
            </p:nvSpPr>
            <p:spPr bwMode="auto">
              <a:xfrm>
                <a:off x="2884" y="2529"/>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6" name="Freeform 337"/>
              <p:cNvSpPr>
                <a:spLocks/>
              </p:cNvSpPr>
              <p:nvPr/>
            </p:nvSpPr>
            <p:spPr bwMode="auto">
              <a:xfrm>
                <a:off x="2884" y="2517"/>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7" name="Freeform 338"/>
              <p:cNvSpPr>
                <a:spLocks/>
              </p:cNvSpPr>
              <p:nvPr/>
            </p:nvSpPr>
            <p:spPr bwMode="auto">
              <a:xfrm>
                <a:off x="2884" y="250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8" name="Freeform 339"/>
              <p:cNvSpPr>
                <a:spLocks/>
              </p:cNvSpPr>
              <p:nvPr/>
            </p:nvSpPr>
            <p:spPr bwMode="auto">
              <a:xfrm>
                <a:off x="2884" y="249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29" name="Freeform 340"/>
              <p:cNvSpPr>
                <a:spLocks/>
              </p:cNvSpPr>
              <p:nvPr/>
            </p:nvSpPr>
            <p:spPr bwMode="auto">
              <a:xfrm>
                <a:off x="2884" y="2481"/>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0" name="Freeform 341"/>
              <p:cNvSpPr>
                <a:spLocks/>
              </p:cNvSpPr>
              <p:nvPr/>
            </p:nvSpPr>
            <p:spPr bwMode="auto">
              <a:xfrm>
                <a:off x="2884" y="2469"/>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1" name="Freeform 342"/>
              <p:cNvSpPr>
                <a:spLocks/>
              </p:cNvSpPr>
              <p:nvPr/>
            </p:nvSpPr>
            <p:spPr bwMode="auto">
              <a:xfrm>
                <a:off x="2884" y="2457"/>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2" name="Freeform 343"/>
              <p:cNvSpPr>
                <a:spLocks/>
              </p:cNvSpPr>
              <p:nvPr/>
            </p:nvSpPr>
            <p:spPr bwMode="auto">
              <a:xfrm>
                <a:off x="2880" y="2445"/>
                <a:ext cx="4" cy="4"/>
              </a:xfrm>
              <a:custGeom>
                <a:avLst/>
                <a:gdLst>
                  <a:gd name="T0" fmla="*/ 4 w 4"/>
                  <a:gd name="T1" fmla="*/ 4 h 4"/>
                  <a:gd name="T2" fmla="*/ 0 w 4"/>
                  <a:gd name="T3" fmla="*/ 0 h 4"/>
                  <a:gd name="T4" fmla="*/ 4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4" y="4"/>
                    </a:moveTo>
                    <a:lnTo>
                      <a:pt x="0" y="0"/>
                    </a:lnTo>
                    <a:lnTo>
                      <a:pt x="4"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3" name="Freeform 344"/>
              <p:cNvSpPr>
                <a:spLocks/>
              </p:cNvSpPr>
              <p:nvPr/>
            </p:nvSpPr>
            <p:spPr bwMode="auto">
              <a:xfrm>
                <a:off x="2880" y="243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4" name="Freeform 345"/>
              <p:cNvSpPr>
                <a:spLocks/>
              </p:cNvSpPr>
              <p:nvPr/>
            </p:nvSpPr>
            <p:spPr bwMode="auto">
              <a:xfrm>
                <a:off x="2880" y="2421"/>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5" name="Freeform 346"/>
              <p:cNvSpPr>
                <a:spLocks/>
              </p:cNvSpPr>
              <p:nvPr/>
            </p:nvSpPr>
            <p:spPr bwMode="auto">
              <a:xfrm>
                <a:off x="2880" y="2409"/>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6" name="Freeform 347"/>
              <p:cNvSpPr>
                <a:spLocks/>
              </p:cNvSpPr>
              <p:nvPr/>
            </p:nvSpPr>
            <p:spPr bwMode="auto">
              <a:xfrm>
                <a:off x="2880" y="2397"/>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7" name="Freeform 348"/>
              <p:cNvSpPr>
                <a:spLocks/>
              </p:cNvSpPr>
              <p:nvPr/>
            </p:nvSpPr>
            <p:spPr bwMode="auto">
              <a:xfrm>
                <a:off x="2880" y="238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8" name="Freeform 349"/>
              <p:cNvSpPr>
                <a:spLocks/>
              </p:cNvSpPr>
              <p:nvPr/>
            </p:nvSpPr>
            <p:spPr bwMode="auto">
              <a:xfrm>
                <a:off x="2884" y="237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39" name="Freeform 350"/>
              <p:cNvSpPr>
                <a:spLocks/>
              </p:cNvSpPr>
              <p:nvPr/>
            </p:nvSpPr>
            <p:spPr bwMode="auto">
              <a:xfrm>
                <a:off x="2892" y="236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0" name="Freeform 351"/>
              <p:cNvSpPr>
                <a:spLocks/>
              </p:cNvSpPr>
              <p:nvPr/>
            </p:nvSpPr>
            <p:spPr bwMode="auto">
              <a:xfrm>
                <a:off x="2896" y="2353"/>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1" name="Freeform 352"/>
              <p:cNvSpPr>
                <a:spLocks/>
              </p:cNvSpPr>
              <p:nvPr/>
            </p:nvSpPr>
            <p:spPr bwMode="auto">
              <a:xfrm>
                <a:off x="2904" y="2345"/>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2" name="Freeform 353"/>
              <p:cNvSpPr>
                <a:spLocks/>
              </p:cNvSpPr>
              <p:nvPr/>
            </p:nvSpPr>
            <p:spPr bwMode="auto">
              <a:xfrm>
                <a:off x="2912" y="2333"/>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3" name="Freeform 354"/>
              <p:cNvSpPr>
                <a:spLocks/>
              </p:cNvSpPr>
              <p:nvPr/>
            </p:nvSpPr>
            <p:spPr bwMode="auto">
              <a:xfrm>
                <a:off x="2916" y="2325"/>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4" name="Freeform 355"/>
              <p:cNvSpPr>
                <a:spLocks/>
              </p:cNvSpPr>
              <p:nvPr/>
            </p:nvSpPr>
            <p:spPr bwMode="auto">
              <a:xfrm>
                <a:off x="2924" y="2312"/>
                <a:ext cx="1" cy="5"/>
              </a:xfrm>
              <a:custGeom>
                <a:avLst/>
                <a:gdLst>
                  <a:gd name="T0" fmla="*/ 0 w 1"/>
                  <a:gd name="T1" fmla="*/ 5 h 5"/>
                  <a:gd name="T2" fmla="*/ 0 w 1"/>
                  <a:gd name="T3" fmla="*/ 0 h 5"/>
                  <a:gd name="T4" fmla="*/ 0 w 1"/>
                  <a:gd name="T5" fmla="*/ 5 h 5"/>
                  <a:gd name="T6" fmla="*/ 0 60000 65536"/>
                  <a:gd name="T7" fmla="*/ 0 60000 65536"/>
                  <a:gd name="T8" fmla="*/ 0 60000 65536"/>
                  <a:gd name="T9" fmla="*/ 0 w 1"/>
                  <a:gd name="T10" fmla="*/ 0 h 5"/>
                  <a:gd name="T11" fmla="*/ 1 w 1"/>
                  <a:gd name="T12" fmla="*/ 5 h 5"/>
                </a:gdLst>
                <a:ahLst/>
                <a:cxnLst>
                  <a:cxn ang="T6">
                    <a:pos x="T0" y="T1"/>
                  </a:cxn>
                  <a:cxn ang="T7">
                    <a:pos x="T2" y="T3"/>
                  </a:cxn>
                  <a:cxn ang="T8">
                    <a:pos x="T4" y="T5"/>
                  </a:cxn>
                </a:cxnLst>
                <a:rect l="T9" t="T10" r="T11" b="T12"/>
                <a:pathLst>
                  <a:path w="1" h="5">
                    <a:moveTo>
                      <a:pt x="0" y="5"/>
                    </a:moveTo>
                    <a:lnTo>
                      <a:pt x="0" y="0"/>
                    </a:lnTo>
                    <a:lnTo>
                      <a:pt x="0" y="5"/>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5" name="Freeform 356"/>
              <p:cNvSpPr>
                <a:spLocks/>
              </p:cNvSpPr>
              <p:nvPr/>
            </p:nvSpPr>
            <p:spPr bwMode="auto">
              <a:xfrm>
                <a:off x="2932" y="230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4146" name="Freeform 357"/>
              <p:cNvSpPr>
                <a:spLocks/>
              </p:cNvSpPr>
              <p:nvPr/>
            </p:nvSpPr>
            <p:spPr bwMode="auto">
              <a:xfrm>
                <a:off x="2936" y="2292"/>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grpSp>
        <p:sp>
          <p:nvSpPr>
            <p:cNvPr id="33924" name="Freeform 358"/>
            <p:cNvSpPr>
              <a:spLocks/>
            </p:cNvSpPr>
            <p:nvPr/>
          </p:nvSpPr>
          <p:spPr bwMode="auto">
            <a:xfrm>
              <a:off x="2944" y="228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25" name="Freeform 359"/>
            <p:cNvSpPr>
              <a:spLocks/>
            </p:cNvSpPr>
            <p:nvPr/>
          </p:nvSpPr>
          <p:spPr bwMode="auto">
            <a:xfrm>
              <a:off x="2948" y="2272"/>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26" name="Freeform 360"/>
            <p:cNvSpPr>
              <a:spLocks/>
            </p:cNvSpPr>
            <p:nvPr/>
          </p:nvSpPr>
          <p:spPr bwMode="auto">
            <a:xfrm>
              <a:off x="2956" y="2264"/>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27" name="Freeform 361"/>
            <p:cNvSpPr>
              <a:spLocks/>
            </p:cNvSpPr>
            <p:nvPr/>
          </p:nvSpPr>
          <p:spPr bwMode="auto">
            <a:xfrm>
              <a:off x="2964" y="2252"/>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28" name="Freeform 362"/>
            <p:cNvSpPr>
              <a:spLocks/>
            </p:cNvSpPr>
            <p:nvPr/>
          </p:nvSpPr>
          <p:spPr bwMode="auto">
            <a:xfrm>
              <a:off x="2972" y="224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29" name="Freeform 363"/>
            <p:cNvSpPr>
              <a:spLocks/>
            </p:cNvSpPr>
            <p:nvPr/>
          </p:nvSpPr>
          <p:spPr bwMode="auto">
            <a:xfrm>
              <a:off x="2976" y="2232"/>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0" name="Freeform 364"/>
            <p:cNvSpPr>
              <a:spLocks/>
            </p:cNvSpPr>
            <p:nvPr/>
          </p:nvSpPr>
          <p:spPr bwMode="auto">
            <a:xfrm>
              <a:off x="2984" y="2224"/>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1" name="Freeform 365"/>
            <p:cNvSpPr>
              <a:spLocks/>
            </p:cNvSpPr>
            <p:nvPr/>
          </p:nvSpPr>
          <p:spPr bwMode="auto">
            <a:xfrm>
              <a:off x="2988" y="2212"/>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2" name="Freeform 366"/>
            <p:cNvSpPr>
              <a:spLocks/>
            </p:cNvSpPr>
            <p:nvPr/>
          </p:nvSpPr>
          <p:spPr bwMode="auto">
            <a:xfrm>
              <a:off x="2996" y="2204"/>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3" name="Freeform 367"/>
            <p:cNvSpPr>
              <a:spLocks/>
            </p:cNvSpPr>
            <p:nvPr/>
          </p:nvSpPr>
          <p:spPr bwMode="auto">
            <a:xfrm>
              <a:off x="3004" y="2192"/>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4" name="Freeform 368"/>
            <p:cNvSpPr>
              <a:spLocks/>
            </p:cNvSpPr>
            <p:nvPr/>
          </p:nvSpPr>
          <p:spPr bwMode="auto">
            <a:xfrm>
              <a:off x="3009" y="2184"/>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5" name="Freeform 369"/>
            <p:cNvSpPr>
              <a:spLocks/>
            </p:cNvSpPr>
            <p:nvPr/>
          </p:nvSpPr>
          <p:spPr bwMode="auto">
            <a:xfrm>
              <a:off x="3017" y="2172"/>
              <a:ext cx="4" cy="4"/>
            </a:xfrm>
            <a:custGeom>
              <a:avLst/>
              <a:gdLst>
                <a:gd name="T0" fmla="*/ 0 w 4"/>
                <a:gd name="T1" fmla="*/ 4 h 4"/>
                <a:gd name="T2" fmla="*/ 4 w 4"/>
                <a:gd name="T3" fmla="*/ 0 h 4"/>
                <a:gd name="T4" fmla="*/ 0 w 4"/>
                <a:gd name="T5" fmla="*/ 4 h 4"/>
                <a:gd name="T6" fmla="*/ 0 60000 65536"/>
                <a:gd name="T7" fmla="*/ 0 60000 65536"/>
                <a:gd name="T8" fmla="*/ 0 60000 65536"/>
                <a:gd name="T9" fmla="*/ 0 w 4"/>
                <a:gd name="T10" fmla="*/ 0 h 4"/>
                <a:gd name="T11" fmla="*/ 4 w 4"/>
                <a:gd name="T12" fmla="*/ 4 h 4"/>
              </a:gdLst>
              <a:ahLst/>
              <a:cxnLst>
                <a:cxn ang="T6">
                  <a:pos x="T0" y="T1"/>
                </a:cxn>
                <a:cxn ang="T7">
                  <a:pos x="T2" y="T3"/>
                </a:cxn>
                <a:cxn ang="T8">
                  <a:pos x="T4" y="T5"/>
                </a:cxn>
              </a:cxnLst>
              <a:rect l="T9" t="T10" r="T11" b="T12"/>
              <a:pathLst>
                <a:path w="4" h="4">
                  <a:moveTo>
                    <a:pt x="0" y="4"/>
                  </a:moveTo>
                  <a:lnTo>
                    <a:pt x="4" y="0"/>
                  </a:lnTo>
                  <a:lnTo>
                    <a:pt x="0" y="4"/>
                  </a:lnTo>
                  <a:close/>
                </a:path>
              </a:pathLst>
            </a:custGeom>
            <a:solidFill>
              <a:srgbClr val="E74F43"/>
            </a:solidFill>
            <a:ln w="6350">
              <a:solidFill>
                <a:srgbClr val="000000"/>
              </a:solidFill>
              <a:round/>
              <a:headEnd/>
              <a:tailEnd/>
            </a:ln>
          </p:spPr>
          <p:txBody>
            <a:bodyPr/>
            <a:lstStyle/>
            <a:p>
              <a:pPr eaLnBrk="0" fontAlgn="base" hangingPunct="0">
                <a:spcBef>
                  <a:spcPct val="0"/>
                </a:spcBef>
                <a:spcAft>
                  <a:spcPct val="0"/>
                </a:spcAft>
              </a:pPr>
              <a:endParaRPr lang="en-US">
                <a:solidFill>
                  <a:prstClr val="black"/>
                </a:solidFill>
              </a:endParaRPr>
            </a:p>
          </p:txBody>
        </p:sp>
        <p:sp>
          <p:nvSpPr>
            <p:cNvPr id="33936" name="Line 370"/>
            <p:cNvSpPr>
              <a:spLocks noChangeShapeType="1"/>
            </p:cNvSpPr>
            <p:nvPr/>
          </p:nvSpPr>
          <p:spPr bwMode="auto">
            <a:xfrm flipV="1">
              <a:off x="3025" y="2164"/>
              <a:ext cx="1" cy="4"/>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37" name="Freeform 371"/>
            <p:cNvSpPr>
              <a:spLocks/>
            </p:cNvSpPr>
            <p:nvPr/>
          </p:nvSpPr>
          <p:spPr bwMode="auto">
            <a:xfrm>
              <a:off x="2924" y="2389"/>
              <a:ext cx="390" cy="622"/>
            </a:xfrm>
            <a:custGeom>
              <a:avLst/>
              <a:gdLst>
                <a:gd name="T0" fmla="*/ 0 w 390"/>
                <a:gd name="T1" fmla="*/ 0 h 622"/>
                <a:gd name="T2" fmla="*/ 0 w 390"/>
                <a:gd name="T3" fmla="*/ 28 h 622"/>
                <a:gd name="T4" fmla="*/ 0 w 390"/>
                <a:gd name="T5" fmla="*/ 52 h 622"/>
                <a:gd name="T6" fmla="*/ 0 w 390"/>
                <a:gd name="T7" fmla="*/ 72 h 622"/>
                <a:gd name="T8" fmla="*/ 0 w 390"/>
                <a:gd name="T9" fmla="*/ 92 h 622"/>
                <a:gd name="T10" fmla="*/ 4 w 390"/>
                <a:gd name="T11" fmla="*/ 120 h 622"/>
                <a:gd name="T12" fmla="*/ 4 w 390"/>
                <a:gd name="T13" fmla="*/ 140 h 622"/>
                <a:gd name="T14" fmla="*/ 4 w 390"/>
                <a:gd name="T15" fmla="*/ 152 h 622"/>
                <a:gd name="T16" fmla="*/ 8 w 390"/>
                <a:gd name="T17" fmla="*/ 160 h 622"/>
                <a:gd name="T18" fmla="*/ 8 w 390"/>
                <a:gd name="T19" fmla="*/ 164 h 622"/>
                <a:gd name="T20" fmla="*/ 8 w 390"/>
                <a:gd name="T21" fmla="*/ 164 h 622"/>
                <a:gd name="T22" fmla="*/ 8 w 390"/>
                <a:gd name="T23" fmla="*/ 164 h 622"/>
                <a:gd name="T24" fmla="*/ 24 w 390"/>
                <a:gd name="T25" fmla="*/ 180 h 622"/>
                <a:gd name="T26" fmla="*/ 24 w 390"/>
                <a:gd name="T27" fmla="*/ 180 h 622"/>
                <a:gd name="T28" fmla="*/ 44 w 390"/>
                <a:gd name="T29" fmla="*/ 216 h 622"/>
                <a:gd name="T30" fmla="*/ 44 w 390"/>
                <a:gd name="T31" fmla="*/ 216 h 622"/>
                <a:gd name="T32" fmla="*/ 64 w 390"/>
                <a:gd name="T33" fmla="*/ 261 h 622"/>
                <a:gd name="T34" fmla="*/ 64 w 390"/>
                <a:gd name="T35" fmla="*/ 261 h 622"/>
                <a:gd name="T36" fmla="*/ 97 w 390"/>
                <a:gd name="T37" fmla="*/ 333 h 622"/>
                <a:gd name="T38" fmla="*/ 97 w 390"/>
                <a:gd name="T39" fmla="*/ 333 h 622"/>
                <a:gd name="T40" fmla="*/ 129 w 390"/>
                <a:gd name="T41" fmla="*/ 397 h 622"/>
                <a:gd name="T42" fmla="*/ 129 w 390"/>
                <a:gd name="T43" fmla="*/ 397 h 622"/>
                <a:gd name="T44" fmla="*/ 177 w 390"/>
                <a:gd name="T45" fmla="*/ 461 h 622"/>
                <a:gd name="T46" fmla="*/ 177 w 390"/>
                <a:gd name="T47" fmla="*/ 461 h 622"/>
                <a:gd name="T48" fmla="*/ 237 w 390"/>
                <a:gd name="T49" fmla="*/ 501 h 622"/>
                <a:gd name="T50" fmla="*/ 237 w 390"/>
                <a:gd name="T51" fmla="*/ 501 h 622"/>
                <a:gd name="T52" fmla="*/ 305 w 390"/>
                <a:gd name="T53" fmla="*/ 554 h 622"/>
                <a:gd name="T54" fmla="*/ 305 w 390"/>
                <a:gd name="T55" fmla="*/ 554 h 622"/>
                <a:gd name="T56" fmla="*/ 350 w 390"/>
                <a:gd name="T57" fmla="*/ 582 h 622"/>
                <a:gd name="T58" fmla="*/ 350 w 390"/>
                <a:gd name="T59" fmla="*/ 582 h 622"/>
                <a:gd name="T60" fmla="*/ 390 w 390"/>
                <a:gd name="T61" fmla="*/ 622 h 622"/>
                <a:gd name="T62" fmla="*/ 390 w 390"/>
                <a:gd name="T63" fmla="*/ 622 h 622"/>
                <a:gd name="T64" fmla="*/ 390 w 390"/>
                <a:gd name="T65" fmla="*/ 618 h 622"/>
                <a:gd name="T66" fmla="*/ 0 w 390"/>
                <a:gd name="T67" fmla="*/ 0 h 6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90"/>
                <a:gd name="T103" fmla="*/ 0 h 622"/>
                <a:gd name="T104" fmla="*/ 390 w 390"/>
                <a:gd name="T105" fmla="*/ 622 h 6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90" h="622">
                  <a:moveTo>
                    <a:pt x="0" y="0"/>
                  </a:moveTo>
                  <a:lnTo>
                    <a:pt x="0" y="28"/>
                  </a:lnTo>
                  <a:lnTo>
                    <a:pt x="0" y="52"/>
                  </a:lnTo>
                  <a:lnTo>
                    <a:pt x="0" y="72"/>
                  </a:lnTo>
                  <a:lnTo>
                    <a:pt x="0" y="92"/>
                  </a:lnTo>
                  <a:lnTo>
                    <a:pt x="4" y="120"/>
                  </a:lnTo>
                  <a:lnTo>
                    <a:pt x="4" y="140"/>
                  </a:lnTo>
                  <a:lnTo>
                    <a:pt x="4" y="152"/>
                  </a:lnTo>
                  <a:lnTo>
                    <a:pt x="8" y="160"/>
                  </a:lnTo>
                  <a:lnTo>
                    <a:pt x="8" y="164"/>
                  </a:lnTo>
                  <a:lnTo>
                    <a:pt x="24" y="180"/>
                  </a:lnTo>
                  <a:lnTo>
                    <a:pt x="44" y="216"/>
                  </a:lnTo>
                  <a:lnTo>
                    <a:pt x="64" y="261"/>
                  </a:lnTo>
                  <a:lnTo>
                    <a:pt x="97" y="333"/>
                  </a:lnTo>
                  <a:lnTo>
                    <a:pt x="129" y="397"/>
                  </a:lnTo>
                  <a:lnTo>
                    <a:pt x="177" y="461"/>
                  </a:lnTo>
                  <a:lnTo>
                    <a:pt x="237" y="501"/>
                  </a:lnTo>
                  <a:lnTo>
                    <a:pt x="305" y="554"/>
                  </a:lnTo>
                  <a:lnTo>
                    <a:pt x="350" y="582"/>
                  </a:lnTo>
                  <a:lnTo>
                    <a:pt x="390" y="622"/>
                  </a:lnTo>
                  <a:lnTo>
                    <a:pt x="390" y="618"/>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38" name="Freeform 372"/>
            <p:cNvSpPr>
              <a:spLocks/>
            </p:cNvSpPr>
            <p:nvPr/>
          </p:nvSpPr>
          <p:spPr bwMode="auto">
            <a:xfrm>
              <a:off x="2944" y="2357"/>
              <a:ext cx="390" cy="622"/>
            </a:xfrm>
            <a:custGeom>
              <a:avLst/>
              <a:gdLst>
                <a:gd name="T0" fmla="*/ 0 w 390"/>
                <a:gd name="T1" fmla="*/ 0 h 622"/>
                <a:gd name="T2" fmla="*/ 0 w 390"/>
                <a:gd name="T3" fmla="*/ 28 h 622"/>
                <a:gd name="T4" fmla="*/ 0 w 390"/>
                <a:gd name="T5" fmla="*/ 52 h 622"/>
                <a:gd name="T6" fmla="*/ 0 w 390"/>
                <a:gd name="T7" fmla="*/ 72 h 622"/>
                <a:gd name="T8" fmla="*/ 0 w 390"/>
                <a:gd name="T9" fmla="*/ 88 h 622"/>
                <a:gd name="T10" fmla="*/ 0 w 390"/>
                <a:gd name="T11" fmla="*/ 120 h 622"/>
                <a:gd name="T12" fmla="*/ 4 w 390"/>
                <a:gd name="T13" fmla="*/ 140 h 622"/>
                <a:gd name="T14" fmla="*/ 4 w 390"/>
                <a:gd name="T15" fmla="*/ 152 h 622"/>
                <a:gd name="T16" fmla="*/ 4 w 390"/>
                <a:gd name="T17" fmla="*/ 160 h 622"/>
                <a:gd name="T18" fmla="*/ 8 w 390"/>
                <a:gd name="T19" fmla="*/ 160 h 622"/>
                <a:gd name="T20" fmla="*/ 8 w 390"/>
                <a:gd name="T21" fmla="*/ 164 h 622"/>
                <a:gd name="T22" fmla="*/ 8 w 390"/>
                <a:gd name="T23" fmla="*/ 164 h 622"/>
                <a:gd name="T24" fmla="*/ 20 w 390"/>
                <a:gd name="T25" fmla="*/ 180 h 622"/>
                <a:gd name="T26" fmla="*/ 20 w 390"/>
                <a:gd name="T27" fmla="*/ 180 h 622"/>
                <a:gd name="T28" fmla="*/ 44 w 390"/>
                <a:gd name="T29" fmla="*/ 216 h 622"/>
                <a:gd name="T30" fmla="*/ 44 w 390"/>
                <a:gd name="T31" fmla="*/ 216 h 622"/>
                <a:gd name="T32" fmla="*/ 65 w 390"/>
                <a:gd name="T33" fmla="*/ 260 h 622"/>
                <a:gd name="T34" fmla="*/ 65 w 390"/>
                <a:gd name="T35" fmla="*/ 260 h 622"/>
                <a:gd name="T36" fmla="*/ 97 w 390"/>
                <a:gd name="T37" fmla="*/ 333 h 622"/>
                <a:gd name="T38" fmla="*/ 97 w 390"/>
                <a:gd name="T39" fmla="*/ 333 h 622"/>
                <a:gd name="T40" fmla="*/ 125 w 390"/>
                <a:gd name="T41" fmla="*/ 393 h 622"/>
                <a:gd name="T42" fmla="*/ 125 w 390"/>
                <a:gd name="T43" fmla="*/ 393 h 622"/>
                <a:gd name="T44" fmla="*/ 173 w 390"/>
                <a:gd name="T45" fmla="*/ 457 h 622"/>
                <a:gd name="T46" fmla="*/ 173 w 390"/>
                <a:gd name="T47" fmla="*/ 457 h 622"/>
                <a:gd name="T48" fmla="*/ 237 w 390"/>
                <a:gd name="T49" fmla="*/ 497 h 622"/>
                <a:gd name="T50" fmla="*/ 237 w 390"/>
                <a:gd name="T51" fmla="*/ 497 h 622"/>
                <a:gd name="T52" fmla="*/ 305 w 390"/>
                <a:gd name="T53" fmla="*/ 549 h 622"/>
                <a:gd name="T54" fmla="*/ 305 w 390"/>
                <a:gd name="T55" fmla="*/ 549 h 622"/>
                <a:gd name="T56" fmla="*/ 350 w 390"/>
                <a:gd name="T57" fmla="*/ 582 h 622"/>
                <a:gd name="T58" fmla="*/ 350 w 390"/>
                <a:gd name="T59" fmla="*/ 582 h 622"/>
                <a:gd name="T60" fmla="*/ 390 w 390"/>
                <a:gd name="T61" fmla="*/ 622 h 622"/>
                <a:gd name="T62" fmla="*/ 390 w 390"/>
                <a:gd name="T63" fmla="*/ 622 h 622"/>
                <a:gd name="T64" fmla="*/ 390 w 390"/>
                <a:gd name="T65" fmla="*/ 614 h 622"/>
                <a:gd name="T66" fmla="*/ 0 w 390"/>
                <a:gd name="T67" fmla="*/ 0 h 6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90"/>
                <a:gd name="T103" fmla="*/ 0 h 622"/>
                <a:gd name="T104" fmla="*/ 390 w 390"/>
                <a:gd name="T105" fmla="*/ 622 h 6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90" h="622">
                  <a:moveTo>
                    <a:pt x="0" y="0"/>
                  </a:moveTo>
                  <a:lnTo>
                    <a:pt x="0" y="28"/>
                  </a:lnTo>
                  <a:lnTo>
                    <a:pt x="0" y="52"/>
                  </a:lnTo>
                  <a:lnTo>
                    <a:pt x="0" y="72"/>
                  </a:lnTo>
                  <a:lnTo>
                    <a:pt x="0" y="88"/>
                  </a:lnTo>
                  <a:lnTo>
                    <a:pt x="0" y="120"/>
                  </a:lnTo>
                  <a:lnTo>
                    <a:pt x="4" y="140"/>
                  </a:lnTo>
                  <a:lnTo>
                    <a:pt x="4" y="152"/>
                  </a:lnTo>
                  <a:lnTo>
                    <a:pt x="4" y="160"/>
                  </a:lnTo>
                  <a:lnTo>
                    <a:pt x="8" y="160"/>
                  </a:lnTo>
                  <a:lnTo>
                    <a:pt x="8" y="164"/>
                  </a:lnTo>
                  <a:lnTo>
                    <a:pt x="20" y="180"/>
                  </a:lnTo>
                  <a:lnTo>
                    <a:pt x="44" y="216"/>
                  </a:lnTo>
                  <a:lnTo>
                    <a:pt x="65" y="260"/>
                  </a:lnTo>
                  <a:lnTo>
                    <a:pt x="97" y="333"/>
                  </a:lnTo>
                  <a:lnTo>
                    <a:pt x="125" y="393"/>
                  </a:lnTo>
                  <a:lnTo>
                    <a:pt x="173" y="457"/>
                  </a:lnTo>
                  <a:lnTo>
                    <a:pt x="237" y="497"/>
                  </a:lnTo>
                  <a:lnTo>
                    <a:pt x="305" y="549"/>
                  </a:lnTo>
                  <a:lnTo>
                    <a:pt x="350" y="582"/>
                  </a:lnTo>
                  <a:lnTo>
                    <a:pt x="390" y="622"/>
                  </a:lnTo>
                  <a:lnTo>
                    <a:pt x="390" y="614"/>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39" name="Freeform 373"/>
            <p:cNvSpPr>
              <a:spLocks/>
            </p:cNvSpPr>
            <p:nvPr/>
          </p:nvSpPr>
          <p:spPr bwMode="auto">
            <a:xfrm>
              <a:off x="2924" y="2389"/>
              <a:ext cx="390" cy="622"/>
            </a:xfrm>
            <a:custGeom>
              <a:avLst/>
              <a:gdLst>
                <a:gd name="T0" fmla="*/ 0 w 390"/>
                <a:gd name="T1" fmla="*/ 28 h 622"/>
                <a:gd name="T2" fmla="*/ 0 w 390"/>
                <a:gd name="T3" fmla="*/ 52 h 622"/>
                <a:gd name="T4" fmla="*/ 0 w 390"/>
                <a:gd name="T5" fmla="*/ 72 h 622"/>
                <a:gd name="T6" fmla="*/ 0 w 390"/>
                <a:gd name="T7" fmla="*/ 92 h 622"/>
                <a:gd name="T8" fmla="*/ 4 w 390"/>
                <a:gd name="T9" fmla="*/ 120 h 622"/>
                <a:gd name="T10" fmla="*/ 4 w 390"/>
                <a:gd name="T11" fmla="*/ 140 h 622"/>
                <a:gd name="T12" fmla="*/ 4 w 390"/>
                <a:gd name="T13" fmla="*/ 152 h 622"/>
                <a:gd name="T14" fmla="*/ 8 w 390"/>
                <a:gd name="T15" fmla="*/ 160 h 622"/>
                <a:gd name="T16" fmla="*/ 8 w 390"/>
                <a:gd name="T17" fmla="*/ 164 h 622"/>
                <a:gd name="T18" fmla="*/ 8 w 390"/>
                <a:gd name="T19" fmla="*/ 164 h 622"/>
                <a:gd name="T20" fmla="*/ 8 w 390"/>
                <a:gd name="T21" fmla="*/ 164 h 622"/>
                <a:gd name="T22" fmla="*/ 24 w 390"/>
                <a:gd name="T23" fmla="*/ 180 h 622"/>
                <a:gd name="T24" fmla="*/ 24 w 390"/>
                <a:gd name="T25" fmla="*/ 180 h 622"/>
                <a:gd name="T26" fmla="*/ 44 w 390"/>
                <a:gd name="T27" fmla="*/ 216 h 622"/>
                <a:gd name="T28" fmla="*/ 44 w 390"/>
                <a:gd name="T29" fmla="*/ 216 h 622"/>
                <a:gd name="T30" fmla="*/ 64 w 390"/>
                <a:gd name="T31" fmla="*/ 261 h 622"/>
                <a:gd name="T32" fmla="*/ 64 w 390"/>
                <a:gd name="T33" fmla="*/ 261 h 622"/>
                <a:gd name="T34" fmla="*/ 97 w 390"/>
                <a:gd name="T35" fmla="*/ 333 h 622"/>
                <a:gd name="T36" fmla="*/ 97 w 390"/>
                <a:gd name="T37" fmla="*/ 333 h 622"/>
                <a:gd name="T38" fmla="*/ 129 w 390"/>
                <a:gd name="T39" fmla="*/ 397 h 622"/>
                <a:gd name="T40" fmla="*/ 129 w 390"/>
                <a:gd name="T41" fmla="*/ 397 h 622"/>
                <a:gd name="T42" fmla="*/ 177 w 390"/>
                <a:gd name="T43" fmla="*/ 461 h 622"/>
                <a:gd name="T44" fmla="*/ 177 w 390"/>
                <a:gd name="T45" fmla="*/ 461 h 622"/>
                <a:gd name="T46" fmla="*/ 237 w 390"/>
                <a:gd name="T47" fmla="*/ 501 h 622"/>
                <a:gd name="T48" fmla="*/ 237 w 390"/>
                <a:gd name="T49" fmla="*/ 501 h 622"/>
                <a:gd name="T50" fmla="*/ 305 w 390"/>
                <a:gd name="T51" fmla="*/ 554 h 622"/>
                <a:gd name="T52" fmla="*/ 305 w 390"/>
                <a:gd name="T53" fmla="*/ 554 h 622"/>
                <a:gd name="T54" fmla="*/ 350 w 390"/>
                <a:gd name="T55" fmla="*/ 582 h 622"/>
                <a:gd name="T56" fmla="*/ 350 w 390"/>
                <a:gd name="T57" fmla="*/ 582 h 622"/>
                <a:gd name="T58" fmla="*/ 390 w 390"/>
                <a:gd name="T59" fmla="*/ 622 h 622"/>
                <a:gd name="T60" fmla="*/ 390 w 390"/>
                <a:gd name="T61" fmla="*/ 622 h 622"/>
                <a:gd name="T62" fmla="*/ 390 w 390"/>
                <a:gd name="T63" fmla="*/ 618 h 62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0"/>
                <a:gd name="T97" fmla="*/ 0 h 622"/>
                <a:gd name="T98" fmla="*/ 390 w 390"/>
                <a:gd name="T99" fmla="*/ 622 h 62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0" h="622">
                  <a:moveTo>
                    <a:pt x="0" y="0"/>
                  </a:moveTo>
                  <a:lnTo>
                    <a:pt x="0" y="28"/>
                  </a:lnTo>
                  <a:lnTo>
                    <a:pt x="0" y="52"/>
                  </a:lnTo>
                  <a:lnTo>
                    <a:pt x="0" y="72"/>
                  </a:lnTo>
                  <a:lnTo>
                    <a:pt x="0" y="92"/>
                  </a:lnTo>
                  <a:lnTo>
                    <a:pt x="4" y="120"/>
                  </a:lnTo>
                  <a:lnTo>
                    <a:pt x="4" y="140"/>
                  </a:lnTo>
                  <a:lnTo>
                    <a:pt x="4" y="152"/>
                  </a:lnTo>
                  <a:lnTo>
                    <a:pt x="8" y="160"/>
                  </a:lnTo>
                  <a:lnTo>
                    <a:pt x="8" y="164"/>
                  </a:lnTo>
                  <a:lnTo>
                    <a:pt x="24" y="180"/>
                  </a:lnTo>
                  <a:lnTo>
                    <a:pt x="44" y="216"/>
                  </a:lnTo>
                  <a:lnTo>
                    <a:pt x="64" y="261"/>
                  </a:lnTo>
                  <a:lnTo>
                    <a:pt x="97" y="333"/>
                  </a:lnTo>
                  <a:lnTo>
                    <a:pt x="129" y="397"/>
                  </a:lnTo>
                  <a:lnTo>
                    <a:pt x="177" y="461"/>
                  </a:lnTo>
                  <a:lnTo>
                    <a:pt x="237" y="501"/>
                  </a:lnTo>
                  <a:lnTo>
                    <a:pt x="305" y="554"/>
                  </a:lnTo>
                  <a:lnTo>
                    <a:pt x="350" y="582"/>
                  </a:lnTo>
                  <a:lnTo>
                    <a:pt x="390" y="622"/>
                  </a:lnTo>
                  <a:lnTo>
                    <a:pt x="390" y="618"/>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40" name="Freeform 374"/>
            <p:cNvSpPr>
              <a:spLocks/>
            </p:cNvSpPr>
            <p:nvPr/>
          </p:nvSpPr>
          <p:spPr bwMode="auto">
            <a:xfrm>
              <a:off x="2944" y="2357"/>
              <a:ext cx="390" cy="622"/>
            </a:xfrm>
            <a:custGeom>
              <a:avLst/>
              <a:gdLst>
                <a:gd name="T0" fmla="*/ 0 w 390"/>
                <a:gd name="T1" fmla="*/ 28 h 622"/>
                <a:gd name="T2" fmla="*/ 0 w 390"/>
                <a:gd name="T3" fmla="*/ 52 h 622"/>
                <a:gd name="T4" fmla="*/ 0 w 390"/>
                <a:gd name="T5" fmla="*/ 72 h 622"/>
                <a:gd name="T6" fmla="*/ 0 w 390"/>
                <a:gd name="T7" fmla="*/ 88 h 622"/>
                <a:gd name="T8" fmla="*/ 0 w 390"/>
                <a:gd name="T9" fmla="*/ 120 h 622"/>
                <a:gd name="T10" fmla="*/ 4 w 390"/>
                <a:gd name="T11" fmla="*/ 140 h 622"/>
                <a:gd name="T12" fmla="*/ 4 w 390"/>
                <a:gd name="T13" fmla="*/ 152 h 622"/>
                <a:gd name="T14" fmla="*/ 4 w 390"/>
                <a:gd name="T15" fmla="*/ 160 h 622"/>
                <a:gd name="T16" fmla="*/ 8 w 390"/>
                <a:gd name="T17" fmla="*/ 160 h 622"/>
                <a:gd name="T18" fmla="*/ 8 w 390"/>
                <a:gd name="T19" fmla="*/ 164 h 622"/>
                <a:gd name="T20" fmla="*/ 8 w 390"/>
                <a:gd name="T21" fmla="*/ 164 h 622"/>
                <a:gd name="T22" fmla="*/ 20 w 390"/>
                <a:gd name="T23" fmla="*/ 180 h 622"/>
                <a:gd name="T24" fmla="*/ 20 w 390"/>
                <a:gd name="T25" fmla="*/ 180 h 622"/>
                <a:gd name="T26" fmla="*/ 44 w 390"/>
                <a:gd name="T27" fmla="*/ 216 h 622"/>
                <a:gd name="T28" fmla="*/ 44 w 390"/>
                <a:gd name="T29" fmla="*/ 216 h 622"/>
                <a:gd name="T30" fmla="*/ 65 w 390"/>
                <a:gd name="T31" fmla="*/ 260 h 622"/>
                <a:gd name="T32" fmla="*/ 65 w 390"/>
                <a:gd name="T33" fmla="*/ 260 h 622"/>
                <a:gd name="T34" fmla="*/ 97 w 390"/>
                <a:gd name="T35" fmla="*/ 333 h 622"/>
                <a:gd name="T36" fmla="*/ 97 w 390"/>
                <a:gd name="T37" fmla="*/ 333 h 622"/>
                <a:gd name="T38" fmla="*/ 125 w 390"/>
                <a:gd name="T39" fmla="*/ 393 h 622"/>
                <a:gd name="T40" fmla="*/ 125 w 390"/>
                <a:gd name="T41" fmla="*/ 393 h 622"/>
                <a:gd name="T42" fmla="*/ 173 w 390"/>
                <a:gd name="T43" fmla="*/ 457 h 622"/>
                <a:gd name="T44" fmla="*/ 173 w 390"/>
                <a:gd name="T45" fmla="*/ 457 h 622"/>
                <a:gd name="T46" fmla="*/ 237 w 390"/>
                <a:gd name="T47" fmla="*/ 497 h 622"/>
                <a:gd name="T48" fmla="*/ 237 w 390"/>
                <a:gd name="T49" fmla="*/ 497 h 622"/>
                <a:gd name="T50" fmla="*/ 305 w 390"/>
                <a:gd name="T51" fmla="*/ 549 h 622"/>
                <a:gd name="T52" fmla="*/ 305 w 390"/>
                <a:gd name="T53" fmla="*/ 549 h 622"/>
                <a:gd name="T54" fmla="*/ 350 w 390"/>
                <a:gd name="T55" fmla="*/ 582 h 622"/>
                <a:gd name="T56" fmla="*/ 350 w 390"/>
                <a:gd name="T57" fmla="*/ 582 h 622"/>
                <a:gd name="T58" fmla="*/ 390 w 390"/>
                <a:gd name="T59" fmla="*/ 622 h 622"/>
                <a:gd name="T60" fmla="*/ 390 w 390"/>
                <a:gd name="T61" fmla="*/ 622 h 622"/>
                <a:gd name="T62" fmla="*/ 390 w 390"/>
                <a:gd name="T63" fmla="*/ 614 h 62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0"/>
                <a:gd name="T97" fmla="*/ 0 h 622"/>
                <a:gd name="T98" fmla="*/ 390 w 390"/>
                <a:gd name="T99" fmla="*/ 622 h 62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0" h="622">
                  <a:moveTo>
                    <a:pt x="0" y="0"/>
                  </a:moveTo>
                  <a:lnTo>
                    <a:pt x="0" y="28"/>
                  </a:lnTo>
                  <a:lnTo>
                    <a:pt x="0" y="52"/>
                  </a:lnTo>
                  <a:lnTo>
                    <a:pt x="0" y="72"/>
                  </a:lnTo>
                  <a:lnTo>
                    <a:pt x="0" y="88"/>
                  </a:lnTo>
                  <a:lnTo>
                    <a:pt x="0" y="120"/>
                  </a:lnTo>
                  <a:lnTo>
                    <a:pt x="4" y="140"/>
                  </a:lnTo>
                  <a:lnTo>
                    <a:pt x="4" y="152"/>
                  </a:lnTo>
                  <a:lnTo>
                    <a:pt x="4" y="160"/>
                  </a:lnTo>
                  <a:lnTo>
                    <a:pt x="8" y="160"/>
                  </a:lnTo>
                  <a:lnTo>
                    <a:pt x="8" y="164"/>
                  </a:lnTo>
                  <a:lnTo>
                    <a:pt x="20" y="180"/>
                  </a:lnTo>
                  <a:lnTo>
                    <a:pt x="44" y="216"/>
                  </a:lnTo>
                  <a:lnTo>
                    <a:pt x="65" y="260"/>
                  </a:lnTo>
                  <a:lnTo>
                    <a:pt x="97" y="333"/>
                  </a:lnTo>
                  <a:lnTo>
                    <a:pt x="125" y="393"/>
                  </a:lnTo>
                  <a:lnTo>
                    <a:pt x="173" y="457"/>
                  </a:lnTo>
                  <a:lnTo>
                    <a:pt x="237" y="497"/>
                  </a:lnTo>
                  <a:lnTo>
                    <a:pt x="305" y="549"/>
                  </a:lnTo>
                  <a:lnTo>
                    <a:pt x="350" y="582"/>
                  </a:lnTo>
                  <a:lnTo>
                    <a:pt x="390" y="622"/>
                  </a:lnTo>
                  <a:lnTo>
                    <a:pt x="390" y="614"/>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41" name="Freeform 375"/>
            <p:cNvSpPr>
              <a:spLocks/>
            </p:cNvSpPr>
            <p:nvPr/>
          </p:nvSpPr>
          <p:spPr bwMode="auto">
            <a:xfrm>
              <a:off x="2960" y="2304"/>
              <a:ext cx="310" cy="590"/>
            </a:xfrm>
            <a:custGeom>
              <a:avLst/>
              <a:gdLst>
                <a:gd name="T0" fmla="*/ 0 w 310"/>
                <a:gd name="T1" fmla="*/ 0 h 590"/>
                <a:gd name="T2" fmla="*/ 0 w 310"/>
                <a:gd name="T3" fmla="*/ 25 h 590"/>
                <a:gd name="T4" fmla="*/ 0 w 310"/>
                <a:gd name="T5" fmla="*/ 49 h 590"/>
                <a:gd name="T6" fmla="*/ 0 w 310"/>
                <a:gd name="T7" fmla="*/ 69 h 590"/>
                <a:gd name="T8" fmla="*/ 0 w 310"/>
                <a:gd name="T9" fmla="*/ 85 h 590"/>
                <a:gd name="T10" fmla="*/ 0 w 310"/>
                <a:gd name="T11" fmla="*/ 113 h 590"/>
                <a:gd name="T12" fmla="*/ 0 w 310"/>
                <a:gd name="T13" fmla="*/ 133 h 590"/>
                <a:gd name="T14" fmla="*/ 4 w 310"/>
                <a:gd name="T15" fmla="*/ 145 h 590"/>
                <a:gd name="T16" fmla="*/ 4 w 310"/>
                <a:gd name="T17" fmla="*/ 149 h 590"/>
                <a:gd name="T18" fmla="*/ 4 w 310"/>
                <a:gd name="T19" fmla="*/ 153 h 590"/>
                <a:gd name="T20" fmla="*/ 4 w 310"/>
                <a:gd name="T21" fmla="*/ 153 h 590"/>
                <a:gd name="T22" fmla="*/ 4 w 310"/>
                <a:gd name="T23" fmla="*/ 153 h 590"/>
                <a:gd name="T24" fmla="*/ 16 w 310"/>
                <a:gd name="T25" fmla="*/ 173 h 590"/>
                <a:gd name="T26" fmla="*/ 16 w 310"/>
                <a:gd name="T27" fmla="*/ 173 h 590"/>
                <a:gd name="T28" fmla="*/ 36 w 310"/>
                <a:gd name="T29" fmla="*/ 205 h 590"/>
                <a:gd name="T30" fmla="*/ 36 w 310"/>
                <a:gd name="T31" fmla="*/ 205 h 590"/>
                <a:gd name="T32" fmla="*/ 49 w 310"/>
                <a:gd name="T33" fmla="*/ 249 h 590"/>
                <a:gd name="T34" fmla="*/ 49 w 310"/>
                <a:gd name="T35" fmla="*/ 249 h 590"/>
                <a:gd name="T36" fmla="*/ 77 w 310"/>
                <a:gd name="T37" fmla="*/ 313 h 590"/>
                <a:gd name="T38" fmla="*/ 77 w 310"/>
                <a:gd name="T39" fmla="*/ 313 h 590"/>
                <a:gd name="T40" fmla="*/ 101 w 310"/>
                <a:gd name="T41" fmla="*/ 378 h 590"/>
                <a:gd name="T42" fmla="*/ 101 w 310"/>
                <a:gd name="T43" fmla="*/ 378 h 590"/>
                <a:gd name="T44" fmla="*/ 137 w 310"/>
                <a:gd name="T45" fmla="*/ 438 h 590"/>
                <a:gd name="T46" fmla="*/ 137 w 310"/>
                <a:gd name="T47" fmla="*/ 438 h 590"/>
                <a:gd name="T48" fmla="*/ 189 w 310"/>
                <a:gd name="T49" fmla="*/ 474 h 590"/>
                <a:gd name="T50" fmla="*/ 189 w 310"/>
                <a:gd name="T51" fmla="*/ 474 h 590"/>
                <a:gd name="T52" fmla="*/ 241 w 310"/>
                <a:gd name="T53" fmla="*/ 526 h 590"/>
                <a:gd name="T54" fmla="*/ 241 w 310"/>
                <a:gd name="T55" fmla="*/ 526 h 590"/>
                <a:gd name="T56" fmla="*/ 277 w 310"/>
                <a:gd name="T57" fmla="*/ 554 h 590"/>
                <a:gd name="T58" fmla="*/ 277 w 310"/>
                <a:gd name="T59" fmla="*/ 554 h 590"/>
                <a:gd name="T60" fmla="*/ 310 w 310"/>
                <a:gd name="T61" fmla="*/ 590 h 590"/>
                <a:gd name="T62" fmla="*/ 310 w 310"/>
                <a:gd name="T63" fmla="*/ 590 h 590"/>
                <a:gd name="T64" fmla="*/ 310 w 310"/>
                <a:gd name="T65" fmla="*/ 586 h 590"/>
                <a:gd name="T66" fmla="*/ 0 w 310"/>
                <a:gd name="T67" fmla="*/ 0 h 5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0"/>
                <a:gd name="T103" fmla="*/ 0 h 590"/>
                <a:gd name="T104" fmla="*/ 310 w 310"/>
                <a:gd name="T105" fmla="*/ 590 h 59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0" h="590">
                  <a:moveTo>
                    <a:pt x="0" y="0"/>
                  </a:moveTo>
                  <a:lnTo>
                    <a:pt x="0" y="25"/>
                  </a:lnTo>
                  <a:lnTo>
                    <a:pt x="0" y="49"/>
                  </a:lnTo>
                  <a:lnTo>
                    <a:pt x="0" y="69"/>
                  </a:lnTo>
                  <a:lnTo>
                    <a:pt x="0" y="85"/>
                  </a:lnTo>
                  <a:lnTo>
                    <a:pt x="0" y="113"/>
                  </a:lnTo>
                  <a:lnTo>
                    <a:pt x="0" y="133"/>
                  </a:lnTo>
                  <a:lnTo>
                    <a:pt x="4" y="145"/>
                  </a:lnTo>
                  <a:lnTo>
                    <a:pt x="4" y="149"/>
                  </a:lnTo>
                  <a:lnTo>
                    <a:pt x="4" y="153"/>
                  </a:lnTo>
                  <a:lnTo>
                    <a:pt x="16" y="173"/>
                  </a:lnTo>
                  <a:lnTo>
                    <a:pt x="36" y="205"/>
                  </a:lnTo>
                  <a:lnTo>
                    <a:pt x="49" y="249"/>
                  </a:lnTo>
                  <a:lnTo>
                    <a:pt x="77" y="313"/>
                  </a:lnTo>
                  <a:lnTo>
                    <a:pt x="101" y="378"/>
                  </a:lnTo>
                  <a:lnTo>
                    <a:pt x="137" y="438"/>
                  </a:lnTo>
                  <a:lnTo>
                    <a:pt x="189" y="474"/>
                  </a:lnTo>
                  <a:lnTo>
                    <a:pt x="241" y="526"/>
                  </a:lnTo>
                  <a:lnTo>
                    <a:pt x="277" y="554"/>
                  </a:lnTo>
                  <a:lnTo>
                    <a:pt x="310" y="590"/>
                  </a:lnTo>
                  <a:lnTo>
                    <a:pt x="310" y="586"/>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42" name="Freeform 376"/>
            <p:cNvSpPr>
              <a:spLocks/>
            </p:cNvSpPr>
            <p:nvPr/>
          </p:nvSpPr>
          <p:spPr bwMode="auto">
            <a:xfrm>
              <a:off x="3000" y="2276"/>
              <a:ext cx="229" cy="558"/>
            </a:xfrm>
            <a:custGeom>
              <a:avLst/>
              <a:gdLst>
                <a:gd name="T0" fmla="*/ 0 w 229"/>
                <a:gd name="T1" fmla="*/ 0 h 558"/>
                <a:gd name="T2" fmla="*/ 0 w 229"/>
                <a:gd name="T3" fmla="*/ 45 h 558"/>
                <a:gd name="T4" fmla="*/ 0 w 229"/>
                <a:gd name="T5" fmla="*/ 81 h 558"/>
                <a:gd name="T6" fmla="*/ 0 w 229"/>
                <a:gd name="T7" fmla="*/ 105 h 558"/>
                <a:gd name="T8" fmla="*/ 0 w 229"/>
                <a:gd name="T9" fmla="*/ 125 h 558"/>
                <a:gd name="T10" fmla="*/ 0 w 229"/>
                <a:gd name="T11" fmla="*/ 137 h 558"/>
                <a:gd name="T12" fmla="*/ 4 w 229"/>
                <a:gd name="T13" fmla="*/ 141 h 558"/>
                <a:gd name="T14" fmla="*/ 4 w 229"/>
                <a:gd name="T15" fmla="*/ 145 h 558"/>
                <a:gd name="T16" fmla="*/ 4 w 229"/>
                <a:gd name="T17" fmla="*/ 145 h 558"/>
                <a:gd name="T18" fmla="*/ 4 w 229"/>
                <a:gd name="T19" fmla="*/ 145 h 558"/>
                <a:gd name="T20" fmla="*/ 13 w 229"/>
                <a:gd name="T21" fmla="*/ 161 h 558"/>
                <a:gd name="T22" fmla="*/ 13 w 229"/>
                <a:gd name="T23" fmla="*/ 161 h 558"/>
                <a:gd name="T24" fmla="*/ 25 w 229"/>
                <a:gd name="T25" fmla="*/ 193 h 558"/>
                <a:gd name="T26" fmla="*/ 25 w 229"/>
                <a:gd name="T27" fmla="*/ 193 h 558"/>
                <a:gd name="T28" fmla="*/ 37 w 229"/>
                <a:gd name="T29" fmla="*/ 233 h 558"/>
                <a:gd name="T30" fmla="*/ 37 w 229"/>
                <a:gd name="T31" fmla="*/ 233 h 558"/>
                <a:gd name="T32" fmla="*/ 57 w 229"/>
                <a:gd name="T33" fmla="*/ 297 h 558"/>
                <a:gd name="T34" fmla="*/ 57 w 229"/>
                <a:gd name="T35" fmla="*/ 297 h 558"/>
                <a:gd name="T36" fmla="*/ 73 w 229"/>
                <a:gd name="T37" fmla="*/ 354 h 558"/>
                <a:gd name="T38" fmla="*/ 73 w 229"/>
                <a:gd name="T39" fmla="*/ 354 h 558"/>
                <a:gd name="T40" fmla="*/ 105 w 229"/>
                <a:gd name="T41" fmla="*/ 410 h 558"/>
                <a:gd name="T42" fmla="*/ 105 w 229"/>
                <a:gd name="T43" fmla="*/ 410 h 558"/>
                <a:gd name="T44" fmla="*/ 141 w 229"/>
                <a:gd name="T45" fmla="*/ 446 h 558"/>
                <a:gd name="T46" fmla="*/ 141 w 229"/>
                <a:gd name="T47" fmla="*/ 446 h 558"/>
                <a:gd name="T48" fmla="*/ 181 w 229"/>
                <a:gd name="T49" fmla="*/ 494 h 558"/>
                <a:gd name="T50" fmla="*/ 181 w 229"/>
                <a:gd name="T51" fmla="*/ 494 h 558"/>
                <a:gd name="T52" fmla="*/ 205 w 229"/>
                <a:gd name="T53" fmla="*/ 522 h 558"/>
                <a:gd name="T54" fmla="*/ 205 w 229"/>
                <a:gd name="T55" fmla="*/ 522 h 558"/>
                <a:gd name="T56" fmla="*/ 229 w 229"/>
                <a:gd name="T57" fmla="*/ 558 h 558"/>
                <a:gd name="T58" fmla="*/ 229 w 229"/>
                <a:gd name="T59" fmla="*/ 558 h 558"/>
                <a:gd name="T60" fmla="*/ 229 w 229"/>
                <a:gd name="T61" fmla="*/ 550 h 558"/>
                <a:gd name="T62" fmla="*/ 0 w 229"/>
                <a:gd name="T63" fmla="*/ 0 h 55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29"/>
                <a:gd name="T97" fmla="*/ 0 h 558"/>
                <a:gd name="T98" fmla="*/ 229 w 229"/>
                <a:gd name="T99" fmla="*/ 558 h 55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29" h="558">
                  <a:moveTo>
                    <a:pt x="0" y="0"/>
                  </a:moveTo>
                  <a:lnTo>
                    <a:pt x="0" y="45"/>
                  </a:lnTo>
                  <a:lnTo>
                    <a:pt x="0" y="81"/>
                  </a:lnTo>
                  <a:lnTo>
                    <a:pt x="0" y="105"/>
                  </a:lnTo>
                  <a:lnTo>
                    <a:pt x="0" y="125"/>
                  </a:lnTo>
                  <a:lnTo>
                    <a:pt x="0" y="137"/>
                  </a:lnTo>
                  <a:lnTo>
                    <a:pt x="4" y="141"/>
                  </a:lnTo>
                  <a:lnTo>
                    <a:pt x="4" y="145"/>
                  </a:lnTo>
                  <a:lnTo>
                    <a:pt x="13" y="161"/>
                  </a:lnTo>
                  <a:lnTo>
                    <a:pt x="25" y="193"/>
                  </a:lnTo>
                  <a:lnTo>
                    <a:pt x="37" y="233"/>
                  </a:lnTo>
                  <a:lnTo>
                    <a:pt x="57" y="297"/>
                  </a:lnTo>
                  <a:lnTo>
                    <a:pt x="73" y="354"/>
                  </a:lnTo>
                  <a:lnTo>
                    <a:pt x="105" y="410"/>
                  </a:lnTo>
                  <a:lnTo>
                    <a:pt x="141" y="446"/>
                  </a:lnTo>
                  <a:lnTo>
                    <a:pt x="181" y="494"/>
                  </a:lnTo>
                  <a:lnTo>
                    <a:pt x="205" y="522"/>
                  </a:lnTo>
                  <a:lnTo>
                    <a:pt x="229" y="558"/>
                  </a:lnTo>
                  <a:lnTo>
                    <a:pt x="229" y="550"/>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43" name="Freeform 377"/>
            <p:cNvSpPr>
              <a:spLocks/>
            </p:cNvSpPr>
            <p:nvPr/>
          </p:nvSpPr>
          <p:spPr bwMode="auto">
            <a:xfrm>
              <a:off x="2960" y="2304"/>
              <a:ext cx="310" cy="590"/>
            </a:xfrm>
            <a:custGeom>
              <a:avLst/>
              <a:gdLst>
                <a:gd name="T0" fmla="*/ 0 w 310"/>
                <a:gd name="T1" fmla="*/ 25 h 590"/>
                <a:gd name="T2" fmla="*/ 0 w 310"/>
                <a:gd name="T3" fmla="*/ 49 h 590"/>
                <a:gd name="T4" fmla="*/ 0 w 310"/>
                <a:gd name="T5" fmla="*/ 69 h 590"/>
                <a:gd name="T6" fmla="*/ 0 w 310"/>
                <a:gd name="T7" fmla="*/ 85 h 590"/>
                <a:gd name="T8" fmla="*/ 0 w 310"/>
                <a:gd name="T9" fmla="*/ 113 h 590"/>
                <a:gd name="T10" fmla="*/ 0 w 310"/>
                <a:gd name="T11" fmla="*/ 133 h 590"/>
                <a:gd name="T12" fmla="*/ 4 w 310"/>
                <a:gd name="T13" fmla="*/ 145 h 590"/>
                <a:gd name="T14" fmla="*/ 4 w 310"/>
                <a:gd name="T15" fmla="*/ 149 h 590"/>
                <a:gd name="T16" fmla="*/ 4 w 310"/>
                <a:gd name="T17" fmla="*/ 153 h 590"/>
                <a:gd name="T18" fmla="*/ 4 w 310"/>
                <a:gd name="T19" fmla="*/ 153 h 590"/>
                <a:gd name="T20" fmla="*/ 4 w 310"/>
                <a:gd name="T21" fmla="*/ 153 h 590"/>
                <a:gd name="T22" fmla="*/ 16 w 310"/>
                <a:gd name="T23" fmla="*/ 173 h 590"/>
                <a:gd name="T24" fmla="*/ 16 w 310"/>
                <a:gd name="T25" fmla="*/ 173 h 590"/>
                <a:gd name="T26" fmla="*/ 36 w 310"/>
                <a:gd name="T27" fmla="*/ 205 h 590"/>
                <a:gd name="T28" fmla="*/ 36 w 310"/>
                <a:gd name="T29" fmla="*/ 205 h 590"/>
                <a:gd name="T30" fmla="*/ 49 w 310"/>
                <a:gd name="T31" fmla="*/ 249 h 590"/>
                <a:gd name="T32" fmla="*/ 49 w 310"/>
                <a:gd name="T33" fmla="*/ 249 h 590"/>
                <a:gd name="T34" fmla="*/ 77 w 310"/>
                <a:gd name="T35" fmla="*/ 313 h 590"/>
                <a:gd name="T36" fmla="*/ 77 w 310"/>
                <a:gd name="T37" fmla="*/ 313 h 590"/>
                <a:gd name="T38" fmla="*/ 101 w 310"/>
                <a:gd name="T39" fmla="*/ 378 h 590"/>
                <a:gd name="T40" fmla="*/ 101 w 310"/>
                <a:gd name="T41" fmla="*/ 378 h 590"/>
                <a:gd name="T42" fmla="*/ 137 w 310"/>
                <a:gd name="T43" fmla="*/ 438 h 590"/>
                <a:gd name="T44" fmla="*/ 137 w 310"/>
                <a:gd name="T45" fmla="*/ 438 h 590"/>
                <a:gd name="T46" fmla="*/ 189 w 310"/>
                <a:gd name="T47" fmla="*/ 474 h 590"/>
                <a:gd name="T48" fmla="*/ 189 w 310"/>
                <a:gd name="T49" fmla="*/ 474 h 590"/>
                <a:gd name="T50" fmla="*/ 241 w 310"/>
                <a:gd name="T51" fmla="*/ 526 h 590"/>
                <a:gd name="T52" fmla="*/ 241 w 310"/>
                <a:gd name="T53" fmla="*/ 526 h 590"/>
                <a:gd name="T54" fmla="*/ 277 w 310"/>
                <a:gd name="T55" fmla="*/ 554 h 590"/>
                <a:gd name="T56" fmla="*/ 277 w 310"/>
                <a:gd name="T57" fmla="*/ 554 h 590"/>
                <a:gd name="T58" fmla="*/ 310 w 310"/>
                <a:gd name="T59" fmla="*/ 590 h 590"/>
                <a:gd name="T60" fmla="*/ 310 w 310"/>
                <a:gd name="T61" fmla="*/ 590 h 590"/>
                <a:gd name="T62" fmla="*/ 310 w 310"/>
                <a:gd name="T63" fmla="*/ 586 h 59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10"/>
                <a:gd name="T97" fmla="*/ 0 h 590"/>
                <a:gd name="T98" fmla="*/ 310 w 310"/>
                <a:gd name="T99" fmla="*/ 590 h 59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10" h="590">
                  <a:moveTo>
                    <a:pt x="0" y="0"/>
                  </a:moveTo>
                  <a:lnTo>
                    <a:pt x="0" y="25"/>
                  </a:lnTo>
                  <a:lnTo>
                    <a:pt x="0" y="49"/>
                  </a:lnTo>
                  <a:lnTo>
                    <a:pt x="0" y="69"/>
                  </a:lnTo>
                  <a:lnTo>
                    <a:pt x="0" y="85"/>
                  </a:lnTo>
                  <a:lnTo>
                    <a:pt x="0" y="113"/>
                  </a:lnTo>
                  <a:lnTo>
                    <a:pt x="0" y="133"/>
                  </a:lnTo>
                  <a:lnTo>
                    <a:pt x="4" y="145"/>
                  </a:lnTo>
                  <a:lnTo>
                    <a:pt x="4" y="149"/>
                  </a:lnTo>
                  <a:lnTo>
                    <a:pt x="4" y="153"/>
                  </a:lnTo>
                  <a:lnTo>
                    <a:pt x="16" y="173"/>
                  </a:lnTo>
                  <a:lnTo>
                    <a:pt x="36" y="205"/>
                  </a:lnTo>
                  <a:lnTo>
                    <a:pt x="49" y="249"/>
                  </a:lnTo>
                  <a:lnTo>
                    <a:pt x="77" y="313"/>
                  </a:lnTo>
                  <a:lnTo>
                    <a:pt x="101" y="378"/>
                  </a:lnTo>
                  <a:lnTo>
                    <a:pt x="137" y="438"/>
                  </a:lnTo>
                  <a:lnTo>
                    <a:pt x="189" y="474"/>
                  </a:lnTo>
                  <a:lnTo>
                    <a:pt x="241" y="526"/>
                  </a:lnTo>
                  <a:lnTo>
                    <a:pt x="277" y="554"/>
                  </a:lnTo>
                  <a:lnTo>
                    <a:pt x="310" y="590"/>
                  </a:lnTo>
                  <a:lnTo>
                    <a:pt x="310" y="586"/>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44" name="Freeform 378"/>
            <p:cNvSpPr>
              <a:spLocks/>
            </p:cNvSpPr>
            <p:nvPr/>
          </p:nvSpPr>
          <p:spPr bwMode="auto">
            <a:xfrm>
              <a:off x="3000" y="2276"/>
              <a:ext cx="229" cy="558"/>
            </a:xfrm>
            <a:custGeom>
              <a:avLst/>
              <a:gdLst>
                <a:gd name="T0" fmla="*/ 0 w 229"/>
                <a:gd name="T1" fmla="*/ 0 h 558"/>
                <a:gd name="T2" fmla="*/ 0 w 229"/>
                <a:gd name="T3" fmla="*/ 45 h 558"/>
                <a:gd name="T4" fmla="*/ 0 w 229"/>
                <a:gd name="T5" fmla="*/ 45 h 558"/>
                <a:gd name="T6" fmla="*/ 0 w 229"/>
                <a:gd name="T7" fmla="*/ 81 h 558"/>
                <a:gd name="T8" fmla="*/ 0 w 229"/>
                <a:gd name="T9" fmla="*/ 81 h 558"/>
                <a:gd name="T10" fmla="*/ 0 w 229"/>
                <a:gd name="T11" fmla="*/ 105 h 558"/>
                <a:gd name="T12" fmla="*/ 0 w 229"/>
                <a:gd name="T13" fmla="*/ 105 h 558"/>
                <a:gd name="T14" fmla="*/ 0 w 229"/>
                <a:gd name="T15" fmla="*/ 125 h 558"/>
                <a:gd name="T16" fmla="*/ 0 w 229"/>
                <a:gd name="T17" fmla="*/ 125 h 558"/>
                <a:gd name="T18" fmla="*/ 0 w 229"/>
                <a:gd name="T19" fmla="*/ 137 h 558"/>
                <a:gd name="T20" fmla="*/ 0 w 229"/>
                <a:gd name="T21" fmla="*/ 137 h 558"/>
                <a:gd name="T22" fmla="*/ 4 w 229"/>
                <a:gd name="T23" fmla="*/ 141 h 558"/>
                <a:gd name="T24" fmla="*/ 4 w 229"/>
                <a:gd name="T25" fmla="*/ 141 h 558"/>
                <a:gd name="T26" fmla="*/ 4 w 229"/>
                <a:gd name="T27" fmla="*/ 145 h 558"/>
                <a:gd name="T28" fmla="*/ 4 w 229"/>
                <a:gd name="T29" fmla="*/ 145 h 558"/>
                <a:gd name="T30" fmla="*/ 4 w 229"/>
                <a:gd name="T31" fmla="*/ 145 h 558"/>
                <a:gd name="T32" fmla="*/ 4 w 229"/>
                <a:gd name="T33" fmla="*/ 145 h 558"/>
                <a:gd name="T34" fmla="*/ 4 w 229"/>
                <a:gd name="T35" fmla="*/ 145 h 558"/>
                <a:gd name="T36" fmla="*/ 4 w 229"/>
                <a:gd name="T37" fmla="*/ 145 h 558"/>
                <a:gd name="T38" fmla="*/ 13 w 229"/>
                <a:gd name="T39" fmla="*/ 161 h 558"/>
                <a:gd name="T40" fmla="*/ 13 w 229"/>
                <a:gd name="T41" fmla="*/ 161 h 558"/>
                <a:gd name="T42" fmla="*/ 13 w 229"/>
                <a:gd name="T43" fmla="*/ 161 h 558"/>
                <a:gd name="T44" fmla="*/ 13 w 229"/>
                <a:gd name="T45" fmla="*/ 161 h 558"/>
                <a:gd name="T46" fmla="*/ 25 w 229"/>
                <a:gd name="T47" fmla="*/ 193 h 558"/>
                <a:gd name="T48" fmla="*/ 25 w 229"/>
                <a:gd name="T49" fmla="*/ 193 h 558"/>
                <a:gd name="T50" fmla="*/ 25 w 229"/>
                <a:gd name="T51" fmla="*/ 193 h 558"/>
                <a:gd name="T52" fmla="*/ 25 w 229"/>
                <a:gd name="T53" fmla="*/ 193 h 558"/>
                <a:gd name="T54" fmla="*/ 37 w 229"/>
                <a:gd name="T55" fmla="*/ 233 h 558"/>
                <a:gd name="T56" fmla="*/ 37 w 229"/>
                <a:gd name="T57" fmla="*/ 233 h 558"/>
                <a:gd name="T58" fmla="*/ 37 w 229"/>
                <a:gd name="T59" fmla="*/ 233 h 558"/>
                <a:gd name="T60" fmla="*/ 37 w 229"/>
                <a:gd name="T61" fmla="*/ 233 h 558"/>
                <a:gd name="T62" fmla="*/ 57 w 229"/>
                <a:gd name="T63" fmla="*/ 297 h 558"/>
                <a:gd name="T64" fmla="*/ 57 w 229"/>
                <a:gd name="T65" fmla="*/ 297 h 558"/>
                <a:gd name="T66" fmla="*/ 57 w 229"/>
                <a:gd name="T67" fmla="*/ 297 h 558"/>
                <a:gd name="T68" fmla="*/ 57 w 229"/>
                <a:gd name="T69" fmla="*/ 297 h 558"/>
                <a:gd name="T70" fmla="*/ 73 w 229"/>
                <a:gd name="T71" fmla="*/ 354 h 558"/>
                <a:gd name="T72" fmla="*/ 73 w 229"/>
                <a:gd name="T73" fmla="*/ 354 h 558"/>
                <a:gd name="T74" fmla="*/ 73 w 229"/>
                <a:gd name="T75" fmla="*/ 354 h 558"/>
                <a:gd name="T76" fmla="*/ 73 w 229"/>
                <a:gd name="T77" fmla="*/ 354 h 558"/>
                <a:gd name="T78" fmla="*/ 105 w 229"/>
                <a:gd name="T79" fmla="*/ 410 h 558"/>
                <a:gd name="T80" fmla="*/ 105 w 229"/>
                <a:gd name="T81" fmla="*/ 410 h 558"/>
                <a:gd name="T82" fmla="*/ 105 w 229"/>
                <a:gd name="T83" fmla="*/ 410 h 558"/>
                <a:gd name="T84" fmla="*/ 105 w 229"/>
                <a:gd name="T85" fmla="*/ 410 h 558"/>
                <a:gd name="T86" fmla="*/ 141 w 229"/>
                <a:gd name="T87" fmla="*/ 446 h 558"/>
                <a:gd name="T88" fmla="*/ 141 w 229"/>
                <a:gd name="T89" fmla="*/ 446 h 558"/>
                <a:gd name="T90" fmla="*/ 141 w 229"/>
                <a:gd name="T91" fmla="*/ 446 h 558"/>
                <a:gd name="T92" fmla="*/ 141 w 229"/>
                <a:gd name="T93" fmla="*/ 446 h 558"/>
                <a:gd name="T94" fmla="*/ 181 w 229"/>
                <a:gd name="T95" fmla="*/ 494 h 558"/>
                <a:gd name="T96" fmla="*/ 181 w 229"/>
                <a:gd name="T97" fmla="*/ 494 h 558"/>
                <a:gd name="T98" fmla="*/ 181 w 229"/>
                <a:gd name="T99" fmla="*/ 494 h 558"/>
                <a:gd name="T100" fmla="*/ 181 w 229"/>
                <a:gd name="T101" fmla="*/ 494 h 558"/>
                <a:gd name="T102" fmla="*/ 205 w 229"/>
                <a:gd name="T103" fmla="*/ 522 h 558"/>
                <a:gd name="T104" fmla="*/ 205 w 229"/>
                <a:gd name="T105" fmla="*/ 522 h 558"/>
                <a:gd name="T106" fmla="*/ 205 w 229"/>
                <a:gd name="T107" fmla="*/ 522 h 558"/>
                <a:gd name="T108" fmla="*/ 205 w 229"/>
                <a:gd name="T109" fmla="*/ 522 h 558"/>
                <a:gd name="T110" fmla="*/ 229 w 229"/>
                <a:gd name="T111" fmla="*/ 558 h 558"/>
                <a:gd name="T112" fmla="*/ 229 w 229"/>
                <a:gd name="T113" fmla="*/ 558 h 558"/>
                <a:gd name="T114" fmla="*/ 229 w 229"/>
                <a:gd name="T115" fmla="*/ 558 h 558"/>
                <a:gd name="T116" fmla="*/ 229 w 229"/>
                <a:gd name="T117" fmla="*/ 558 h 558"/>
                <a:gd name="T118" fmla="*/ 229 w 229"/>
                <a:gd name="T119" fmla="*/ 550 h 55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9"/>
                <a:gd name="T181" fmla="*/ 0 h 558"/>
                <a:gd name="T182" fmla="*/ 229 w 229"/>
                <a:gd name="T183" fmla="*/ 558 h 55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9" h="558">
                  <a:moveTo>
                    <a:pt x="0" y="0"/>
                  </a:moveTo>
                  <a:lnTo>
                    <a:pt x="0" y="45"/>
                  </a:lnTo>
                  <a:lnTo>
                    <a:pt x="0" y="81"/>
                  </a:lnTo>
                  <a:lnTo>
                    <a:pt x="0" y="105"/>
                  </a:lnTo>
                  <a:lnTo>
                    <a:pt x="0" y="125"/>
                  </a:lnTo>
                  <a:lnTo>
                    <a:pt x="0" y="137"/>
                  </a:lnTo>
                  <a:lnTo>
                    <a:pt x="4" y="141"/>
                  </a:lnTo>
                  <a:lnTo>
                    <a:pt x="4" y="145"/>
                  </a:lnTo>
                  <a:lnTo>
                    <a:pt x="13" y="161"/>
                  </a:lnTo>
                  <a:lnTo>
                    <a:pt x="25" y="193"/>
                  </a:lnTo>
                  <a:lnTo>
                    <a:pt x="37" y="233"/>
                  </a:lnTo>
                  <a:lnTo>
                    <a:pt x="57" y="297"/>
                  </a:lnTo>
                  <a:lnTo>
                    <a:pt x="73" y="354"/>
                  </a:lnTo>
                  <a:lnTo>
                    <a:pt x="105" y="410"/>
                  </a:lnTo>
                  <a:lnTo>
                    <a:pt x="141" y="446"/>
                  </a:lnTo>
                  <a:lnTo>
                    <a:pt x="181" y="494"/>
                  </a:lnTo>
                  <a:lnTo>
                    <a:pt x="205" y="522"/>
                  </a:lnTo>
                  <a:lnTo>
                    <a:pt x="229" y="558"/>
                  </a:lnTo>
                  <a:lnTo>
                    <a:pt x="229" y="550"/>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sp>
          <p:nvSpPr>
            <p:cNvPr id="33945" name="Freeform 379"/>
            <p:cNvSpPr>
              <a:spLocks/>
            </p:cNvSpPr>
            <p:nvPr/>
          </p:nvSpPr>
          <p:spPr bwMode="auto">
            <a:xfrm>
              <a:off x="3033" y="2256"/>
              <a:ext cx="212" cy="546"/>
            </a:xfrm>
            <a:custGeom>
              <a:avLst/>
              <a:gdLst>
                <a:gd name="T0" fmla="*/ 0 w 212"/>
                <a:gd name="T1" fmla="*/ 0 h 546"/>
                <a:gd name="T2" fmla="*/ 0 w 212"/>
                <a:gd name="T3" fmla="*/ 44 h 546"/>
                <a:gd name="T4" fmla="*/ 0 w 212"/>
                <a:gd name="T5" fmla="*/ 81 h 546"/>
                <a:gd name="T6" fmla="*/ 0 w 212"/>
                <a:gd name="T7" fmla="*/ 105 h 546"/>
                <a:gd name="T8" fmla="*/ 0 w 212"/>
                <a:gd name="T9" fmla="*/ 125 h 546"/>
                <a:gd name="T10" fmla="*/ 0 w 212"/>
                <a:gd name="T11" fmla="*/ 133 h 546"/>
                <a:gd name="T12" fmla="*/ 0 w 212"/>
                <a:gd name="T13" fmla="*/ 141 h 546"/>
                <a:gd name="T14" fmla="*/ 4 w 212"/>
                <a:gd name="T15" fmla="*/ 145 h 546"/>
                <a:gd name="T16" fmla="*/ 4 w 212"/>
                <a:gd name="T17" fmla="*/ 145 h 546"/>
                <a:gd name="T18" fmla="*/ 4 w 212"/>
                <a:gd name="T19" fmla="*/ 145 h 546"/>
                <a:gd name="T20" fmla="*/ 12 w 212"/>
                <a:gd name="T21" fmla="*/ 161 h 546"/>
                <a:gd name="T22" fmla="*/ 12 w 212"/>
                <a:gd name="T23" fmla="*/ 161 h 546"/>
                <a:gd name="T24" fmla="*/ 24 w 212"/>
                <a:gd name="T25" fmla="*/ 189 h 546"/>
                <a:gd name="T26" fmla="*/ 24 w 212"/>
                <a:gd name="T27" fmla="*/ 189 h 546"/>
                <a:gd name="T28" fmla="*/ 32 w 212"/>
                <a:gd name="T29" fmla="*/ 233 h 546"/>
                <a:gd name="T30" fmla="*/ 32 w 212"/>
                <a:gd name="T31" fmla="*/ 233 h 546"/>
                <a:gd name="T32" fmla="*/ 52 w 212"/>
                <a:gd name="T33" fmla="*/ 293 h 546"/>
                <a:gd name="T34" fmla="*/ 52 w 212"/>
                <a:gd name="T35" fmla="*/ 293 h 546"/>
                <a:gd name="T36" fmla="*/ 68 w 212"/>
                <a:gd name="T37" fmla="*/ 349 h 546"/>
                <a:gd name="T38" fmla="*/ 68 w 212"/>
                <a:gd name="T39" fmla="*/ 349 h 546"/>
                <a:gd name="T40" fmla="*/ 96 w 212"/>
                <a:gd name="T41" fmla="*/ 406 h 546"/>
                <a:gd name="T42" fmla="*/ 96 w 212"/>
                <a:gd name="T43" fmla="*/ 406 h 546"/>
                <a:gd name="T44" fmla="*/ 128 w 212"/>
                <a:gd name="T45" fmla="*/ 442 h 546"/>
                <a:gd name="T46" fmla="*/ 128 w 212"/>
                <a:gd name="T47" fmla="*/ 442 h 546"/>
                <a:gd name="T48" fmla="*/ 164 w 212"/>
                <a:gd name="T49" fmla="*/ 486 h 546"/>
                <a:gd name="T50" fmla="*/ 164 w 212"/>
                <a:gd name="T51" fmla="*/ 486 h 546"/>
                <a:gd name="T52" fmla="*/ 192 w 212"/>
                <a:gd name="T53" fmla="*/ 514 h 546"/>
                <a:gd name="T54" fmla="*/ 192 w 212"/>
                <a:gd name="T55" fmla="*/ 514 h 546"/>
                <a:gd name="T56" fmla="*/ 212 w 212"/>
                <a:gd name="T57" fmla="*/ 546 h 546"/>
                <a:gd name="T58" fmla="*/ 212 w 212"/>
                <a:gd name="T59" fmla="*/ 546 h 546"/>
                <a:gd name="T60" fmla="*/ 212 w 212"/>
                <a:gd name="T61" fmla="*/ 542 h 546"/>
                <a:gd name="T62" fmla="*/ 0 w 212"/>
                <a:gd name="T63" fmla="*/ 0 h 54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2"/>
                <a:gd name="T97" fmla="*/ 0 h 546"/>
                <a:gd name="T98" fmla="*/ 212 w 212"/>
                <a:gd name="T99" fmla="*/ 546 h 54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2" h="546">
                  <a:moveTo>
                    <a:pt x="0" y="0"/>
                  </a:moveTo>
                  <a:lnTo>
                    <a:pt x="0" y="44"/>
                  </a:lnTo>
                  <a:lnTo>
                    <a:pt x="0" y="81"/>
                  </a:lnTo>
                  <a:lnTo>
                    <a:pt x="0" y="105"/>
                  </a:lnTo>
                  <a:lnTo>
                    <a:pt x="0" y="125"/>
                  </a:lnTo>
                  <a:lnTo>
                    <a:pt x="0" y="133"/>
                  </a:lnTo>
                  <a:lnTo>
                    <a:pt x="0" y="141"/>
                  </a:lnTo>
                  <a:lnTo>
                    <a:pt x="4" y="145"/>
                  </a:lnTo>
                  <a:lnTo>
                    <a:pt x="12" y="161"/>
                  </a:lnTo>
                  <a:lnTo>
                    <a:pt x="24" y="189"/>
                  </a:lnTo>
                  <a:lnTo>
                    <a:pt x="32" y="233"/>
                  </a:lnTo>
                  <a:lnTo>
                    <a:pt x="52" y="293"/>
                  </a:lnTo>
                  <a:lnTo>
                    <a:pt x="68" y="349"/>
                  </a:lnTo>
                  <a:lnTo>
                    <a:pt x="96" y="406"/>
                  </a:lnTo>
                  <a:lnTo>
                    <a:pt x="128" y="442"/>
                  </a:lnTo>
                  <a:lnTo>
                    <a:pt x="164" y="486"/>
                  </a:lnTo>
                  <a:lnTo>
                    <a:pt x="192" y="514"/>
                  </a:lnTo>
                  <a:lnTo>
                    <a:pt x="212" y="546"/>
                  </a:lnTo>
                  <a:lnTo>
                    <a:pt x="212" y="542"/>
                  </a:lnTo>
                  <a:lnTo>
                    <a:pt x="0" y="0"/>
                  </a:lnTo>
                  <a:close/>
                </a:path>
              </a:pathLst>
            </a:custGeom>
            <a:solidFill>
              <a:srgbClr val="E74F43"/>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eaLnBrk="0" fontAlgn="base" hangingPunct="0">
                <a:spcBef>
                  <a:spcPct val="0"/>
                </a:spcBef>
                <a:spcAft>
                  <a:spcPct val="0"/>
                </a:spcAft>
              </a:pPr>
              <a:endParaRPr lang="en-US">
                <a:solidFill>
                  <a:prstClr val="black"/>
                </a:solidFill>
              </a:endParaRPr>
            </a:p>
          </p:txBody>
        </p:sp>
        <p:sp>
          <p:nvSpPr>
            <p:cNvPr id="33946" name="Freeform 380"/>
            <p:cNvSpPr>
              <a:spLocks/>
            </p:cNvSpPr>
            <p:nvPr/>
          </p:nvSpPr>
          <p:spPr bwMode="auto">
            <a:xfrm>
              <a:off x="3033" y="2256"/>
              <a:ext cx="212" cy="546"/>
            </a:xfrm>
            <a:custGeom>
              <a:avLst/>
              <a:gdLst>
                <a:gd name="T0" fmla="*/ 0 w 212"/>
                <a:gd name="T1" fmla="*/ 0 h 546"/>
                <a:gd name="T2" fmla="*/ 0 w 212"/>
                <a:gd name="T3" fmla="*/ 44 h 546"/>
                <a:gd name="T4" fmla="*/ 0 w 212"/>
                <a:gd name="T5" fmla="*/ 44 h 546"/>
                <a:gd name="T6" fmla="*/ 0 w 212"/>
                <a:gd name="T7" fmla="*/ 81 h 546"/>
                <a:gd name="T8" fmla="*/ 0 w 212"/>
                <a:gd name="T9" fmla="*/ 81 h 546"/>
                <a:gd name="T10" fmla="*/ 0 w 212"/>
                <a:gd name="T11" fmla="*/ 105 h 546"/>
                <a:gd name="T12" fmla="*/ 0 w 212"/>
                <a:gd name="T13" fmla="*/ 105 h 546"/>
                <a:gd name="T14" fmla="*/ 0 w 212"/>
                <a:gd name="T15" fmla="*/ 125 h 546"/>
                <a:gd name="T16" fmla="*/ 0 w 212"/>
                <a:gd name="T17" fmla="*/ 125 h 546"/>
                <a:gd name="T18" fmla="*/ 0 w 212"/>
                <a:gd name="T19" fmla="*/ 133 h 546"/>
                <a:gd name="T20" fmla="*/ 0 w 212"/>
                <a:gd name="T21" fmla="*/ 133 h 546"/>
                <a:gd name="T22" fmla="*/ 0 w 212"/>
                <a:gd name="T23" fmla="*/ 141 h 546"/>
                <a:gd name="T24" fmla="*/ 0 w 212"/>
                <a:gd name="T25" fmla="*/ 141 h 546"/>
                <a:gd name="T26" fmla="*/ 4 w 212"/>
                <a:gd name="T27" fmla="*/ 145 h 546"/>
                <a:gd name="T28" fmla="*/ 4 w 212"/>
                <a:gd name="T29" fmla="*/ 145 h 546"/>
                <a:gd name="T30" fmla="*/ 4 w 212"/>
                <a:gd name="T31" fmla="*/ 145 h 546"/>
                <a:gd name="T32" fmla="*/ 4 w 212"/>
                <a:gd name="T33" fmla="*/ 145 h 546"/>
                <a:gd name="T34" fmla="*/ 4 w 212"/>
                <a:gd name="T35" fmla="*/ 145 h 546"/>
                <a:gd name="T36" fmla="*/ 4 w 212"/>
                <a:gd name="T37" fmla="*/ 145 h 546"/>
                <a:gd name="T38" fmla="*/ 12 w 212"/>
                <a:gd name="T39" fmla="*/ 161 h 546"/>
                <a:gd name="T40" fmla="*/ 12 w 212"/>
                <a:gd name="T41" fmla="*/ 161 h 546"/>
                <a:gd name="T42" fmla="*/ 12 w 212"/>
                <a:gd name="T43" fmla="*/ 161 h 546"/>
                <a:gd name="T44" fmla="*/ 12 w 212"/>
                <a:gd name="T45" fmla="*/ 161 h 546"/>
                <a:gd name="T46" fmla="*/ 24 w 212"/>
                <a:gd name="T47" fmla="*/ 189 h 546"/>
                <a:gd name="T48" fmla="*/ 24 w 212"/>
                <a:gd name="T49" fmla="*/ 189 h 546"/>
                <a:gd name="T50" fmla="*/ 24 w 212"/>
                <a:gd name="T51" fmla="*/ 189 h 546"/>
                <a:gd name="T52" fmla="*/ 24 w 212"/>
                <a:gd name="T53" fmla="*/ 189 h 546"/>
                <a:gd name="T54" fmla="*/ 32 w 212"/>
                <a:gd name="T55" fmla="*/ 233 h 546"/>
                <a:gd name="T56" fmla="*/ 32 w 212"/>
                <a:gd name="T57" fmla="*/ 233 h 546"/>
                <a:gd name="T58" fmla="*/ 32 w 212"/>
                <a:gd name="T59" fmla="*/ 233 h 546"/>
                <a:gd name="T60" fmla="*/ 32 w 212"/>
                <a:gd name="T61" fmla="*/ 233 h 546"/>
                <a:gd name="T62" fmla="*/ 52 w 212"/>
                <a:gd name="T63" fmla="*/ 293 h 546"/>
                <a:gd name="T64" fmla="*/ 52 w 212"/>
                <a:gd name="T65" fmla="*/ 293 h 546"/>
                <a:gd name="T66" fmla="*/ 52 w 212"/>
                <a:gd name="T67" fmla="*/ 293 h 546"/>
                <a:gd name="T68" fmla="*/ 52 w 212"/>
                <a:gd name="T69" fmla="*/ 293 h 546"/>
                <a:gd name="T70" fmla="*/ 68 w 212"/>
                <a:gd name="T71" fmla="*/ 349 h 546"/>
                <a:gd name="T72" fmla="*/ 68 w 212"/>
                <a:gd name="T73" fmla="*/ 349 h 546"/>
                <a:gd name="T74" fmla="*/ 68 w 212"/>
                <a:gd name="T75" fmla="*/ 349 h 546"/>
                <a:gd name="T76" fmla="*/ 68 w 212"/>
                <a:gd name="T77" fmla="*/ 349 h 546"/>
                <a:gd name="T78" fmla="*/ 96 w 212"/>
                <a:gd name="T79" fmla="*/ 406 h 546"/>
                <a:gd name="T80" fmla="*/ 96 w 212"/>
                <a:gd name="T81" fmla="*/ 406 h 546"/>
                <a:gd name="T82" fmla="*/ 96 w 212"/>
                <a:gd name="T83" fmla="*/ 406 h 546"/>
                <a:gd name="T84" fmla="*/ 96 w 212"/>
                <a:gd name="T85" fmla="*/ 406 h 546"/>
                <a:gd name="T86" fmla="*/ 128 w 212"/>
                <a:gd name="T87" fmla="*/ 442 h 546"/>
                <a:gd name="T88" fmla="*/ 128 w 212"/>
                <a:gd name="T89" fmla="*/ 442 h 546"/>
                <a:gd name="T90" fmla="*/ 128 w 212"/>
                <a:gd name="T91" fmla="*/ 442 h 546"/>
                <a:gd name="T92" fmla="*/ 128 w 212"/>
                <a:gd name="T93" fmla="*/ 442 h 546"/>
                <a:gd name="T94" fmla="*/ 164 w 212"/>
                <a:gd name="T95" fmla="*/ 486 h 546"/>
                <a:gd name="T96" fmla="*/ 164 w 212"/>
                <a:gd name="T97" fmla="*/ 486 h 546"/>
                <a:gd name="T98" fmla="*/ 164 w 212"/>
                <a:gd name="T99" fmla="*/ 486 h 546"/>
                <a:gd name="T100" fmla="*/ 164 w 212"/>
                <a:gd name="T101" fmla="*/ 486 h 546"/>
                <a:gd name="T102" fmla="*/ 192 w 212"/>
                <a:gd name="T103" fmla="*/ 514 h 546"/>
                <a:gd name="T104" fmla="*/ 192 w 212"/>
                <a:gd name="T105" fmla="*/ 514 h 546"/>
                <a:gd name="T106" fmla="*/ 192 w 212"/>
                <a:gd name="T107" fmla="*/ 514 h 546"/>
                <a:gd name="T108" fmla="*/ 192 w 212"/>
                <a:gd name="T109" fmla="*/ 514 h 546"/>
                <a:gd name="T110" fmla="*/ 212 w 212"/>
                <a:gd name="T111" fmla="*/ 546 h 546"/>
                <a:gd name="T112" fmla="*/ 212 w 212"/>
                <a:gd name="T113" fmla="*/ 546 h 546"/>
                <a:gd name="T114" fmla="*/ 212 w 212"/>
                <a:gd name="T115" fmla="*/ 546 h 546"/>
                <a:gd name="T116" fmla="*/ 212 w 212"/>
                <a:gd name="T117" fmla="*/ 546 h 546"/>
                <a:gd name="T118" fmla="*/ 212 w 212"/>
                <a:gd name="T119" fmla="*/ 542 h 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
                <a:gd name="T181" fmla="*/ 0 h 546"/>
                <a:gd name="T182" fmla="*/ 212 w 212"/>
                <a:gd name="T183" fmla="*/ 546 h 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 h="546">
                  <a:moveTo>
                    <a:pt x="0" y="0"/>
                  </a:moveTo>
                  <a:lnTo>
                    <a:pt x="0" y="44"/>
                  </a:lnTo>
                  <a:lnTo>
                    <a:pt x="0" y="81"/>
                  </a:lnTo>
                  <a:lnTo>
                    <a:pt x="0" y="105"/>
                  </a:lnTo>
                  <a:lnTo>
                    <a:pt x="0" y="125"/>
                  </a:lnTo>
                  <a:lnTo>
                    <a:pt x="0" y="133"/>
                  </a:lnTo>
                  <a:lnTo>
                    <a:pt x="0" y="141"/>
                  </a:lnTo>
                  <a:lnTo>
                    <a:pt x="4" y="145"/>
                  </a:lnTo>
                  <a:lnTo>
                    <a:pt x="12" y="161"/>
                  </a:lnTo>
                  <a:lnTo>
                    <a:pt x="24" y="189"/>
                  </a:lnTo>
                  <a:lnTo>
                    <a:pt x="32" y="233"/>
                  </a:lnTo>
                  <a:lnTo>
                    <a:pt x="52" y="293"/>
                  </a:lnTo>
                  <a:lnTo>
                    <a:pt x="68" y="349"/>
                  </a:lnTo>
                  <a:lnTo>
                    <a:pt x="96" y="406"/>
                  </a:lnTo>
                  <a:lnTo>
                    <a:pt x="128" y="442"/>
                  </a:lnTo>
                  <a:lnTo>
                    <a:pt x="164" y="486"/>
                  </a:lnTo>
                  <a:lnTo>
                    <a:pt x="192" y="514"/>
                  </a:lnTo>
                  <a:lnTo>
                    <a:pt x="212" y="546"/>
                  </a:lnTo>
                  <a:lnTo>
                    <a:pt x="212" y="542"/>
                  </a:lnTo>
                </a:path>
              </a:pathLst>
            </a:custGeom>
            <a:noFill/>
            <a:ln w="63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fontAlgn="base" hangingPunct="0">
                <a:spcBef>
                  <a:spcPct val="0"/>
                </a:spcBef>
                <a:spcAft>
                  <a:spcPct val="0"/>
                </a:spcAft>
              </a:pPr>
              <a:endParaRPr lang="en-US">
                <a:solidFill>
                  <a:prstClr val="black"/>
                </a:solidFill>
              </a:endParaRPr>
            </a:p>
          </p:txBody>
        </p:sp>
      </p:grpSp>
      <p:cxnSp>
        <p:nvCxnSpPr>
          <p:cNvPr id="33804" name="Straight Arrow Connector 425"/>
          <p:cNvCxnSpPr>
            <a:cxnSpLocks noChangeShapeType="1"/>
          </p:cNvCxnSpPr>
          <p:nvPr/>
        </p:nvCxnSpPr>
        <p:spPr bwMode="auto">
          <a:xfrm>
            <a:off x="2500313" y="6415088"/>
            <a:ext cx="3817937" cy="1587"/>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sp>
        <p:nvSpPr>
          <p:cNvPr id="432" name="Text Box 41"/>
          <p:cNvSpPr txBox="1">
            <a:spLocks noChangeArrowheads="1"/>
          </p:cNvSpPr>
          <p:nvPr/>
        </p:nvSpPr>
        <p:spPr bwMode="auto">
          <a:xfrm>
            <a:off x="6340475" y="5997575"/>
            <a:ext cx="1466850" cy="692150"/>
          </a:xfrm>
          <a:prstGeom prst="rect">
            <a:avLst/>
          </a:prstGeom>
          <a:solidFill>
            <a:srgbClr val="FF0000"/>
          </a:solidFill>
          <a:ln w="19050" cap="flat" cmpd="sng" algn="ctr">
            <a:solidFill>
              <a:schemeClr val="bg1"/>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FF"/>
                </a:solidFill>
                <a:effectLst>
                  <a:outerShdw blurRad="38100" dist="38100" dir="2700000" algn="tl">
                    <a:srgbClr val="000000">
                      <a:alpha val="43137"/>
                    </a:srgbClr>
                  </a:outerShdw>
                </a:effectLst>
                <a:latin typeface="Arial" charset="0"/>
                <a:ea typeface="ＭＳ Ｐゴシック" charset="-128"/>
                <a:cs typeface="ＭＳ Ｐゴシック" charset="-128"/>
              </a:rPr>
              <a:t>CV </a:t>
            </a:r>
          </a:p>
          <a:p>
            <a:pPr algn="ctr" eaLnBrk="0" hangingPunct="0">
              <a:lnSpc>
                <a:spcPct val="75000"/>
              </a:lnSpc>
              <a:defRPr/>
            </a:pPr>
            <a:r>
              <a:rPr lang="en-US" sz="2400" b="1" dirty="0">
                <a:solidFill>
                  <a:srgbClr val="FFFFFF"/>
                </a:solidFill>
                <a:effectLst>
                  <a:outerShdw blurRad="38100" dist="38100" dir="2700000" algn="tl">
                    <a:srgbClr val="000000">
                      <a:alpha val="43137"/>
                    </a:srgbClr>
                  </a:outerShdw>
                </a:effectLst>
                <a:latin typeface="Arial" charset="0"/>
                <a:ea typeface="ＭＳ Ｐゴシック" charset="-128"/>
                <a:cs typeface="ＭＳ Ｐゴシック" charset="-128"/>
              </a:rPr>
              <a:t>Collapse</a:t>
            </a:r>
          </a:p>
        </p:txBody>
      </p:sp>
      <p:pic>
        <p:nvPicPr>
          <p:cNvPr id="33806" name="Picture 439"/>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889875" y="5770563"/>
            <a:ext cx="1025525" cy="1025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807" name="Picture 17"/>
          <p:cNvPicPr>
            <a:picLocks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824288" y="914400"/>
            <a:ext cx="1589087"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cxnSp>
        <p:nvCxnSpPr>
          <p:cNvPr id="33808" name="Straight Arrow Connector 449"/>
          <p:cNvCxnSpPr>
            <a:cxnSpLocks noChangeShapeType="1"/>
          </p:cNvCxnSpPr>
          <p:nvPr/>
        </p:nvCxnSpPr>
        <p:spPr bwMode="auto">
          <a:xfrm rot="10800000" flipV="1">
            <a:off x="3255963" y="587375"/>
            <a:ext cx="981075" cy="877888"/>
          </a:xfrm>
          <a:prstGeom prst="straightConnector1">
            <a:avLst/>
          </a:prstGeom>
          <a:noFill/>
          <a:ln w="57150">
            <a:solidFill>
              <a:srgbClr val="FFFF00"/>
            </a:solidFill>
            <a:round/>
            <a:headEnd/>
            <a:tailEnd type="arrow" w="med" len="med"/>
          </a:ln>
          <a:extLst>
            <a:ext uri="{909E8E84-426E-40DD-AFC4-6F175D3DCCD1}">
              <a14:hiddenFill xmlns:a14="http://schemas.microsoft.com/office/drawing/2010/main" xmlns="">
                <a:noFill/>
              </a14:hiddenFill>
            </a:ext>
          </a:extLst>
        </p:spPr>
      </p:cxnSp>
      <p:sp>
        <p:nvSpPr>
          <p:cNvPr id="30722" name="Rectangle 2"/>
          <p:cNvSpPr>
            <a:spLocks noGrp="1" noChangeArrowheads="1"/>
          </p:cNvSpPr>
          <p:nvPr>
            <p:ph type="title"/>
          </p:nvPr>
        </p:nvSpPr>
        <p:spPr>
          <a:xfrm>
            <a:off x="2987675" y="152400"/>
            <a:ext cx="3668713" cy="609600"/>
          </a:xfrm>
          <a:solidFill>
            <a:schemeClr val="accent2"/>
          </a:solidFill>
          <a:ln w="57150">
            <a:solidFill>
              <a:srgbClr val="CCFFFF"/>
            </a:solidFill>
          </a:ln>
        </p:spPr>
        <p:txBody>
          <a:bodyPr rtlCol="0">
            <a:normAutofit/>
          </a:bodyPr>
          <a:lstStyle/>
          <a:p>
            <a:pPr fontAlgn="auto">
              <a:spcAft>
                <a:spcPts val="0"/>
              </a:spcAft>
              <a:defRPr/>
            </a:pPr>
            <a:r>
              <a:rPr lang="en-US" sz="2800" dirty="0">
                <a:effectLst>
                  <a:outerShdw blurRad="38100" dist="38100" dir="2700000" algn="tl">
                    <a:srgbClr val="000000"/>
                  </a:outerShdw>
                </a:effectLst>
                <a:latin typeface="Arial" charset="0"/>
              </a:rPr>
              <a:t>Insulin</a:t>
            </a:r>
            <a:r>
              <a:rPr lang="en-US" sz="2800" dirty="0">
                <a:solidFill>
                  <a:schemeClr val="bg1"/>
                </a:solidFill>
                <a:effectLst>
                  <a:outerShdw blurRad="38100" dist="38100" dir="2700000" algn="tl">
                    <a:srgbClr val="000000"/>
                  </a:outerShdw>
                </a:effectLst>
                <a:latin typeface="Arial" charset="0"/>
              </a:rPr>
              <a:t> </a:t>
            </a:r>
            <a:r>
              <a:rPr lang="en-US" sz="2800" dirty="0">
                <a:effectLst>
                  <a:outerShdw blurRad="38100" dist="38100" dir="2700000" algn="tl">
                    <a:srgbClr val="000000"/>
                  </a:outerShdw>
                </a:effectLst>
                <a:latin typeface="Arial" charset="0"/>
              </a:rPr>
              <a:t>Deficiency</a:t>
            </a:r>
            <a:endParaRPr lang="en-US" sz="2800" dirty="0">
              <a:solidFill>
                <a:schemeClr val="bg1"/>
              </a:solidFill>
              <a:effectLst>
                <a:outerShdw blurRad="38100" dist="38100" dir="2700000" algn="tl">
                  <a:srgbClr val="000000"/>
                </a:outerShdw>
              </a:effectLst>
              <a:latin typeface="Arial" charset="0"/>
            </a:endParaRPr>
          </a:p>
        </p:txBody>
      </p:sp>
      <p:sp>
        <p:nvSpPr>
          <p:cNvPr id="30751" name="Text Box 31"/>
          <p:cNvSpPr txBox="1">
            <a:spLocks noChangeArrowheads="1"/>
          </p:cNvSpPr>
          <p:nvPr/>
        </p:nvSpPr>
        <p:spPr bwMode="auto">
          <a:xfrm>
            <a:off x="1219200" y="1528763"/>
            <a:ext cx="2374900" cy="461962"/>
          </a:xfrm>
          <a:prstGeom prst="rect">
            <a:avLst/>
          </a:prstGeom>
          <a:solidFill>
            <a:srgbClr val="7F7F7F"/>
          </a:solidFill>
          <a:ln w="19050" cap="flat" cmpd="sng" algn="ctr">
            <a:solidFill>
              <a:srgbClr val="FFFF00"/>
            </a:solidFill>
            <a:prstDash val="solid"/>
            <a:miter lim="800000"/>
            <a:headEnd type="none" w="med" len="med"/>
            <a:tailEnd type="none" w="med" len="med"/>
          </a:ln>
          <a:effectLst/>
        </p:spPr>
        <p:txBody>
          <a:bodyPr wrap="none">
            <a:spAutoFit/>
          </a:bodyPr>
          <a:lstStyle/>
          <a:p>
            <a:pPr eaLnBrk="0" hangingPunct="0">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Hyperglycemia</a:t>
            </a:r>
          </a:p>
        </p:txBody>
      </p:sp>
      <p:cxnSp>
        <p:nvCxnSpPr>
          <p:cNvPr id="33811" name="Straight Arrow Connector 74"/>
          <p:cNvCxnSpPr>
            <a:cxnSpLocks noChangeShapeType="1"/>
          </p:cNvCxnSpPr>
          <p:nvPr/>
        </p:nvCxnSpPr>
        <p:spPr bwMode="auto">
          <a:xfrm rot="5400000">
            <a:off x="693738" y="3244850"/>
            <a:ext cx="595312" cy="1588"/>
          </a:xfrm>
          <a:prstGeom prst="straightConnector1">
            <a:avLst/>
          </a:prstGeom>
          <a:noFill/>
          <a:ln w="57150">
            <a:solidFill>
              <a:srgbClr val="FFFF00"/>
            </a:solidFill>
            <a:round/>
            <a:headEnd type="arrow" w="med" len="med"/>
            <a:tailEnd type="arrow" w="med" len="med"/>
          </a:ln>
          <a:extLst>
            <a:ext uri="{909E8E84-426E-40DD-AFC4-6F175D3DCCD1}">
              <a14:hiddenFill xmlns:a14="http://schemas.microsoft.com/office/drawing/2010/main" xmlns="">
                <a:noFill/>
              </a14:hiddenFill>
            </a:ext>
          </a:extLst>
        </p:spPr>
      </p:cxnSp>
      <p:sp>
        <p:nvSpPr>
          <p:cNvPr id="36905" name="Text Box 40"/>
          <p:cNvSpPr txBox="1">
            <a:spLocks noChangeArrowheads="1"/>
          </p:cNvSpPr>
          <p:nvPr/>
        </p:nvSpPr>
        <p:spPr bwMode="auto">
          <a:xfrm>
            <a:off x="190500" y="2286000"/>
            <a:ext cx="1704975" cy="692150"/>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Hyper-</a:t>
            </a:r>
          </a:p>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osmolality</a:t>
            </a:r>
          </a:p>
        </p:txBody>
      </p:sp>
      <p:sp>
        <p:nvSpPr>
          <p:cNvPr id="254" name="Text Box 41"/>
          <p:cNvSpPr txBox="1">
            <a:spLocks noChangeArrowheads="1"/>
          </p:cNvSpPr>
          <p:nvPr/>
        </p:nvSpPr>
        <p:spPr bwMode="auto">
          <a:xfrm>
            <a:off x="546100" y="3546475"/>
            <a:ext cx="920750" cy="415925"/>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wrap="none" tIns="9144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0" fontAlgn="base" hangingPunct="0">
              <a:lnSpc>
                <a:spcPct val="75000"/>
              </a:lnSpc>
              <a:spcBef>
                <a:spcPct val="0"/>
              </a:spcBef>
              <a:spcAft>
                <a:spcPct val="0"/>
              </a:spcAft>
            </a:pPr>
            <a:r>
              <a:rPr lang="en-US" sz="2400">
                <a:solidFill>
                  <a:srgbClr val="FFFF00"/>
                </a:solidFill>
                <a:effectLst>
                  <a:outerShdw blurRad="38100" dist="38100" dir="2700000" algn="tl">
                    <a:srgbClr val="000000"/>
                  </a:outerShdw>
                </a:effectLst>
                <a:latin typeface="Arial" pitchFamily="34" charset="0"/>
                <a:ea typeface="MS PGothic" pitchFamily="34" charset="-128"/>
              </a:rPr>
              <a:t>Δ </a:t>
            </a:r>
            <a:r>
              <a:rPr lang="en-US" sz="2400" b="1">
                <a:solidFill>
                  <a:srgbClr val="FFFF00"/>
                </a:solidFill>
                <a:effectLst>
                  <a:outerShdw blurRad="38100" dist="38100" dir="2700000" algn="tl">
                    <a:srgbClr val="000000"/>
                  </a:outerShdw>
                </a:effectLst>
                <a:latin typeface="Arial" pitchFamily="34" charset="0"/>
                <a:ea typeface="MS PGothic" pitchFamily="34" charset="-128"/>
              </a:rPr>
              <a:t>MS</a:t>
            </a:r>
          </a:p>
        </p:txBody>
      </p:sp>
      <p:graphicFrame>
        <p:nvGraphicFramePr>
          <p:cNvPr id="33814" name="Object 2"/>
          <p:cNvGraphicFramePr>
            <a:graphicFrameLocks/>
          </p:cNvGraphicFramePr>
          <p:nvPr/>
        </p:nvGraphicFramePr>
        <p:xfrm>
          <a:off x="1066800" y="457200"/>
          <a:ext cx="1266825" cy="1231900"/>
        </p:xfrm>
        <a:graphic>
          <a:graphicData uri="http://schemas.openxmlformats.org/presentationml/2006/ole">
            <p:oleObj spid="_x0000_s1054" r:id="rId6" imgW="1562100" imgH="1478280" progId="">
              <p:embed/>
            </p:oleObj>
          </a:graphicData>
        </a:graphic>
      </p:graphicFrame>
      <p:sp>
        <p:nvSpPr>
          <p:cNvPr id="255" name="Text Box 25"/>
          <p:cNvSpPr txBox="1">
            <a:spLocks noChangeArrowheads="1"/>
          </p:cNvSpPr>
          <p:nvPr/>
        </p:nvSpPr>
        <p:spPr bwMode="auto">
          <a:xfrm>
            <a:off x="5676900" y="1428750"/>
            <a:ext cx="1676400" cy="457200"/>
          </a:xfrm>
          <a:prstGeom prst="rect">
            <a:avLst/>
          </a:prstGeom>
          <a:solidFill>
            <a:srgbClr val="777777"/>
          </a:solidFill>
          <a:ln w="19050" cap="flat" cmpd="sng" algn="ctr">
            <a:solidFill>
              <a:schemeClr val="accent1">
                <a:lumMod val="20000"/>
                <a:lumOff val="80000"/>
              </a:schemeClr>
            </a:solidFill>
            <a:prstDash val="solid"/>
            <a:miter lim="800000"/>
            <a:headEnd type="none" w="med" len="med"/>
            <a:tailEnd type="none" w="med" len="med"/>
          </a:ln>
        </p:spPr>
        <p:txBody>
          <a:bodyPr>
            <a:spAutoFit/>
          </a:bodyPr>
          <a:lstStyle/>
          <a:p>
            <a:pPr algn="ctr" eaLnBrk="0" hangingPunct="0">
              <a:defRPr/>
            </a:pPr>
            <a:r>
              <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sym typeface="Symbol" charset="2"/>
              </a:rPr>
              <a:t>Lipolysis</a:t>
            </a:r>
            <a:endPar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endParaRPr>
          </a:p>
        </p:txBody>
      </p:sp>
      <p:cxnSp>
        <p:nvCxnSpPr>
          <p:cNvPr id="33816" name="Straight Arrow Connector 66"/>
          <p:cNvCxnSpPr>
            <a:cxnSpLocks noChangeShapeType="1"/>
          </p:cNvCxnSpPr>
          <p:nvPr/>
        </p:nvCxnSpPr>
        <p:spPr bwMode="auto">
          <a:xfrm rot="5400000">
            <a:off x="6175375" y="2182813"/>
            <a:ext cx="595313" cy="1587"/>
          </a:xfrm>
          <a:prstGeom prst="straightConnector1">
            <a:avLst/>
          </a:prstGeom>
          <a:noFill/>
          <a:ln w="57150">
            <a:solidFill>
              <a:srgbClr val="C2FFF0"/>
            </a:solidFill>
            <a:round/>
            <a:headEnd/>
            <a:tailEnd type="arrow" w="med" len="med"/>
          </a:ln>
          <a:extLst>
            <a:ext uri="{909E8E84-426E-40DD-AFC4-6F175D3DCCD1}">
              <a14:hiddenFill xmlns:a14="http://schemas.microsoft.com/office/drawing/2010/main" xmlns="">
                <a:noFill/>
              </a14:hiddenFill>
            </a:ext>
          </a:extLst>
        </p:spPr>
      </p:cxnSp>
      <p:cxnSp>
        <p:nvCxnSpPr>
          <p:cNvPr id="33817" name="Straight Arrow Connector 71"/>
          <p:cNvCxnSpPr>
            <a:cxnSpLocks noChangeShapeType="1"/>
          </p:cNvCxnSpPr>
          <p:nvPr/>
        </p:nvCxnSpPr>
        <p:spPr bwMode="auto">
          <a:xfrm rot="5400000">
            <a:off x="6176963" y="3282950"/>
            <a:ext cx="595312" cy="1588"/>
          </a:xfrm>
          <a:prstGeom prst="straightConnector1">
            <a:avLst/>
          </a:prstGeom>
          <a:noFill/>
          <a:ln w="57150">
            <a:solidFill>
              <a:srgbClr val="C2FFF0"/>
            </a:solidFill>
            <a:round/>
            <a:headEnd/>
            <a:tailEnd type="arrow" w="med" len="med"/>
          </a:ln>
          <a:extLst>
            <a:ext uri="{909E8E84-426E-40DD-AFC4-6F175D3DCCD1}">
              <a14:hiddenFill xmlns:a14="http://schemas.microsoft.com/office/drawing/2010/main" xmlns="">
                <a:noFill/>
              </a14:hiddenFill>
            </a:ext>
          </a:extLst>
        </p:spPr>
      </p:cxnSp>
      <p:cxnSp>
        <p:nvCxnSpPr>
          <p:cNvPr id="33818" name="Straight Arrow Connector 72"/>
          <p:cNvCxnSpPr>
            <a:cxnSpLocks noChangeShapeType="1"/>
          </p:cNvCxnSpPr>
          <p:nvPr/>
        </p:nvCxnSpPr>
        <p:spPr bwMode="auto">
          <a:xfrm rot="5400000">
            <a:off x="6178550" y="4297363"/>
            <a:ext cx="595313" cy="1587"/>
          </a:xfrm>
          <a:prstGeom prst="straightConnector1">
            <a:avLst/>
          </a:prstGeom>
          <a:noFill/>
          <a:ln w="57150">
            <a:solidFill>
              <a:srgbClr val="C2FFF0"/>
            </a:solidFill>
            <a:round/>
            <a:headEnd/>
            <a:tailEnd type="arrow" w="med" len="med"/>
          </a:ln>
          <a:extLst>
            <a:ext uri="{909E8E84-426E-40DD-AFC4-6F175D3DCCD1}">
              <a14:hiddenFill xmlns:a14="http://schemas.microsoft.com/office/drawing/2010/main" xmlns="">
                <a:noFill/>
              </a14:hiddenFill>
            </a:ext>
          </a:extLst>
        </p:spPr>
      </p:cxnSp>
      <p:sp>
        <p:nvSpPr>
          <p:cNvPr id="259" name="Text Box 22"/>
          <p:cNvSpPr txBox="1">
            <a:spLocks noChangeArrowheads="1"/>
          </p:cNvSpPr>
          <p:nvPr/>
        </p:nvSpPr>
        <p:spPr bwMode="auto">
          <a:xfrm>
            <a:off x="5911850" y="2595563"/>
            <a:ext cx="1123950" cy="461962"/>
          </a:xfrm>
          <a:prstGeom prst="rect">
            <a:avLst/>
          </a:prstGeom>
          <a:solidFill>
            <a:srgbClr val="777777"/>
          </a:solidFill>
          <a:ln w="19050" cap="flat" cmpd="sng" algn="ctr">
            <a:solidFill>
              <a:schemeClr val="accent1">
                <a:lumMod val="20000"/>
                <a:lumOff val="80000"/>
              </a:schemeClr>
            </a:solidFill>
            <a:prstDash val="solid"/>
            <a:miter lim="800000"/>
            <a:headEnd type="none" w="med" len="med"/>
            <a:tailEnd type="none" w="med" len="med"/>
          </a:ln>
        </p:spPr>
        <p:txBody>
          <a:bodyPr wrap="none">
            <a:spAutoFit/>
          </a:bodyPr>
          <a:lstStyle/>
          <a:p>
            <a:pPr eaLnBrk="0" hangingPunct="0">
              <a:defRPr/>
            </a:pPr>
            <a:r>
              <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sym typeface="Symbol" charset="2"/>
              </a:rPr>
              <a:t></a:t>
            </a:r>
            <a:r>
              <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rPr>
              <a:t>FFAs</a:t>
            </a:r>
          </a:p>
        </p:txBody>
      </p:sp>
      <p:sp>
        <p:nvSpPr>
          <p:cNvPr id="260" name="Text Box 33"/>
          <p:cNvSpPr txBox="1">
            <a:spLocks noChangeArrowheads="1"/>
          </p:cNvSpPr>
          <p:nvPr/>
        </p:nvSpPr>
        <p:spPr bwMode="auto">
          <a:xfrm>
            <a:off x="5676900" y="4595813"/>
            <a:ext cx="1906588" cy="415925"/>
          </a:xfrm>
          <a:prstGeom prst="rect">
            <a:avLst/>
          </a:prstGeom>
          <a:solidFill>
            <a:srgbClr val="777777"/>
          </a:solidFill>
          <a:ln w="19050" cap="flat" cmpd="sng" algn="ctr">
            <a:solidFill>
              <a:schemeClr val="accent1">
                <a:lumMod val="20000"/>
                <a:lumOff val="80000"/>
              </a:schemeClr>
            </a:solidFill>
            <a:prstDash val="solid"/>
            <a:miter lim="800000"/>
            <a:headEnd type="none" w="med" len="med"/>
            <a:tailEnd type="none" w="med" len="med"/>
          </a:ln>
          <a:effectLst/>
        </p:spPr>
        <p:txBody>
          <a:bodyPr tIns="91440">
            <a:spAutoFit/>
          </a:bodyPr>
          <a:lstStyle/>
          <a:p>
            <a:pPr algn="ctr" eaLnBrk="0" hangingPunct="0">
              <a:lnSpc>
                <a:spcPct val="75000"/>
              </a:lnSpc>
              <a:defRPr/>
            </a:pPr>
            <a:r>
              <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rPr>
              <a:t>Acidosis</a:t>
            </a:r>
          </a:p>
        </p:txBody>
      </p:sp>
      <p:sp>
        <p:nvSpPr>
          <p:cNvPr id="261" name="Text Box 35"/>
          <p:cNvSpPr txBox="1">
            <a:spLocks noChangeArrowheads="1"/>
          </p:cNvSpPr>
          <p:nvPr/>
        </p:nvSpPr>
        <p:spPr bwMode="auto">
          <a:xfrm>
            <a:off x="5705475" y="3581400"/>
            <a:ext cx="1533525" cy="461963"/>
          </a:xfrm>
          <a:prstGeom prst="rect">
            <a:avLst/>
          </a:prstGeom>
          <a:solidFill>
            <a:srgbClr val="777777"/>
          </a:solidFill>
          <a:ln w="19050" cap="flat" cmpd="sng" algn="ctr">
            <a:solidFill>
              <a:schemeClr val="accent1">
                <a:lumMod val="20000"/>
                <a:lumOff val="80000"/>
              </a:schemeClr>
            </a:solidFill>
            <a:prstDash val="solid"/>
            <a:miter lim="800000"/>
            <a:headEnd type="none" w="med" len="med"/>
            <a:tailEnd type="none" w="med" len="med"/>
          </a:ln>
        </p:spPr>
        <p:txBody>
          <a:bodyPr>
            <a:spAutoFit/>
          </a:bodyPr>
          <a:lstStyle/>
          <a:p>
            <a:pPr algn="ctr" eaLnBrk="0" hangingPunct="0">
              <a:defRPr/>
            </a:pPr>
            <a:r>
              <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sym typeface="Symbol" charset="2"/>
              </a:rPr>
              <a:t>Ketones</a:t>
            </a:r>
            <a:endParaRPr lang="en-US" sz="2400" b="1" dirty="0">
              <a:solidFill>
                <a:srgbClr val="CCFFFF"/>
              </a:solidFill>
              <a:effectLst>
                <a:outerShdw blurRad="38100" dist="38100" dir="2700000" algn="tl">
                  <a:srgbClr val="000000">
                    <a:alpha val="43137"/>
                  </a:srgbClr>
                </a:outerShdw>
              </a:effectLst>
              <a:latin typeface="Arial" charset="0"/>
              <a:ea typeface="ＭＳ Ｐゴシック" charset="-128"/>
              <a:cs typeface="ＭＳ Ｐゴシック" charset="-128"/>
            </a:endParaRPr>
          </a:p>
        </p:txBody>
      </p:sp>
      <p:grpSp>
        <p:nvGrpSpPr>
          <p:cNvPr id="33822" name="Group 39"/>
          <p:cNvGrpSpPr>
            <a:grpSpLocks/>
          </p:cNvGrpSpPr>
          <p:nvPr/>
        </p:nvGrpSpPr>
        <p:grpSpPr bwMode="auto">
          <a:xfrm>
            <a:off x="7543800" y="1373188"/>
            <a:ext cx="990600" cy="720725"/>
            <a:chOff x="4176" y="1850"/>
            <a:chExt cx="860" cy="620"/>
          </a:xfrm>
        </p:grpSpPr>
        <p:sp>
          <p:nvSpPr>
            <p:cNvPr id="33832" name="Oval 40"/>
            <p:cNvSpPr>
              <a:spLocks noChangeArrowheads="1"/>
            </p:cNvSpPr>
            <p:nvPr/>
          </p:nvSpPr>
          <p:spPr bwMode="auto">
            <a:xfrm>
              <a:off x="4315" y="1872"/>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3" name="Oval 41"/>
            <p:cNvSpPr>
              <a:spLocks noChangeArrowheads="1"/>
            </p:cNvSpPr>
            <p:nvPr/>
          </p:nvSpPr>
          <p:spPr bwMode="auto">
            <a:xfrm>
              <a:off x="4371" y="1917"/>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4" name="Oval 42"/>
            <p:cNvSpPr>
              <a:spLocks noChangeArrowheads="1"/>
            </p:cNvSpPr>
            <p:nvPr/>
          </p:nvSpPr>
          <p:spPr bwMode="auto">
            <a:xfrm>
              <a:off x="4427" y="1961"/>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5" name="Oval 43"/>
            <p:cNvSpPr>
              <a:spLocks noChangeArrowheads="1"/>
            </p:cNvSpPr>
            <p:nvPr/>
          </p:nvSpPr>
          <p:spPr bwMode="auto">
            <a:xfrm>
              <a:off x="4483" y="200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6" name="Oval 44"/>
            <p:cNvSpPr>
              <a:spLocks noChangeArrowheads="1"/>
            </p:cNvSpPr>
            <p:nvPr/>
          </p:nvSpPr>
          <p:spPr bwMode="auto">
            <a:xfrm>
              <a:off x="4539"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7" name="Oval 45"/>
            <p:cNvSpPr>
              <a:spLocks noChangeArrowheads="1"/>
            </p:cNvSpPr>
            <p:nvPr/>
          </p:nvSpPr>
          <p:spPr bwMode="auto">
            <a:xfrm>
              <a:off x="4594" y="20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8" name="Oval 46"/>
            <p:cNvSpPr>
              <a:spLocks noChangeArrowheads="1"/>
            </p:cNvSpPr>
            <p:nvPr/>
          </p:nvSpPr>
          <p:spPr bwMode="auto">
            <a:xfrm>
              <a:off x="4650"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39" name="Oval 47"/>
            <p:cNvSpPr>
              <a:spLocks noChangeArrowheads="1"/>
            </p:cNvSpPr>
            <p:nvPr/>
          </p:nvSpPr>
          <p:spPr bwMode="auto">
            <a:xfrm>
              <a:off x="4706" y="2184"/>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0" name="Oval 48"/>
            <p:cNvSpPr>
              <a:spLocks noChangeArrowheads="1"/>
            </p:cNvSpPr>
            <p:nvPr/>
          </p:nvSpPr>
          <p:spPr bwMode="auto">
            <a:xfrm>
              <a:off x="4762" y="2229"/>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1" name="Oval 49"/>
            <p:cNvSpPr>
              <a:spLocks noChangeArrowheads="1"/>
            </p:cNvSpPr>
            <p:nvPr/>
          </p:nvSpPr>
          <p:spPr bwMode="auto">
            <a:xfrm>
              <a:off x="4288" y="1939"/>
              <a:ext cx="106"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2" name="Oval 50"/>
            <p:cNvSpPr>
              <a:spLocks noChangeArrowheads="1"/>
            </p:cNvSpPr>
            <p:nvPr/>
          </p:nvSpPr>
          <p:spPr bwMode="auto">
            <a:xfrm>
              <a:off x="4343" y="1984"/>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3" name="Oval 51"/>
            <p:cNvSpPr>
              <a:spLocks noChangeArrowheads="1"/>
            </p:cNvSpPr>
            <p:nvPr/>
          </p:nvSpPr>
          <p:spPr bwMode="auto">
            <a:xfrm>
              <a:off x="4399" y="2028"/>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4" name="Oval 52"/>
            <p:cNvSpPr>
              <a:spLocks noChangeArrowheads="1"/>
            </p:cNvSpPr>
            <p:nvPr/>
          </p:nvSpPr>
          <p:spPr bwMode="auto">
            <a:xfrm>
              <a:off x="4455" y="2073"/>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5" name="Oval 53"/>
            <p:cNvSpPr>
              <a:spLocks noChangeArrowheads="1"/>
            </p:cNvSpPr>
            <p:nvPr/>
          </p:nvSpPr>
          <p:spPr bwMode="auto">
            <a:xfrm>
              <a:off x="4511" y="2117"/>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6" name="Oval 54"/>
            <p:cNvSpPr>
              <a:spLocks noChangeArrowheads="1"/>
            </p:cNvSpPr>
            <p:nvPr/>
          </p:nvSpPr>
          <p:spPr bwMode="auto">
            <a:xfrm>
              <a:off x="4566" y="2162"/>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7" name="Oval 55"/>
            <p:cNvSpPr>
              <a:spLocks noChangeArrowheads="1"/>
            </p:cNvSpPr>
            <p:nvPr/>
          </p:nvSpPr>
          <p:spPr bwMode="auto">
            <a:xfrm>
              <a:off x="4622" y="2206"/>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8" name="Oval 56"/>
            <p:cNvSpPr>
              <a:spLocks noChangeArrowheads="1"/>
            </p:cNvSpPr>
            <p:nvPr/>
          </p:nvSpPr>
          <p:spPr bwMode="auto">
            <a:xfrm>
              <a:off x="4678" y="2251"/>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49" name="Oval 57"/>
            <p:cNvSpPr>
              <a:spLocks noChangeArrowheads="1"/>
            </p:cNvSpPr>
            <p:nvPr/>
          </p:nvSpPr>
          <p:spPr bwMode="auto">
            <a:xfrm>
              <a:off x="4734" y="229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0" name="Oval 58"/>
            <p:cNvSpPr>
              <a:spLocks noChangeArrowheads="1"/>
            </p:cNvSpPr>
            <p:nvPr/>
          </p:nvSpPr>
          <p:spPr bwMode="auto">
            <a:xfrm>
              <a:off x="4399" y="1872"/>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1" name="Oval 59"/>
            <p:cNvSpPr>
              <a:spLocks noChangeArrowheads="1"/>
            </p:cNvSpPr>
            <p:nvPr/>
          </p:nvSpPr>
          <p:spPr bwMode="auto">
            <a:xfrm>
              <a:off x="4455" y="1917"/>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2" name="Oval 60"/>
            <p:cNvSpPr>
              <a:spLocks noChangeArrowheads="1"/>
            </p:cNvSpPr>
            <p:nvPr/>
          </p:nvSpPr>
          <p:spPr bwMode="auto">
            <a:xfrm>
              <a:off x="4511" y="1961"/>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3" name="Oval 61"/>
            <p:cNvSpPr>
              <a:spLocks noChangeArrowheads="1"/>
            </p:cNvSpPr>
            <p:nvPr/>
          </p:nvSpPr>
          <p:spPr bwMode="auto">
            <a:xfrm>
              <a:off x="4566" y="200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4" name="Oval 62"/>
            <p:cNvSpPr>
              <a:spLocks noChangeArrowheads="1"/>
            </p:cNvSpPr>
            <p:nvPr/>
          </p:nvSpPr>
          <p:spPr bwMode="auto">
            <a:xfrm>
              <a:off x="4622"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5" name="Oval 63"/>
            <p:cNvSpPr>
              <a:spLocks noChangeArrowheads="1"/>
            </p:cNvSpPr>
            <p:nvPr/>
          </p:nvSpPr>
          <p:spPr bwMode="auto">
            <a:xfrm>
              <a:off x="4678" y="20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6" name="Oval 64"/>
            <p:cNvSpPr>
              <a:spLocks noChangeArrowheads="1"/>
            </p:cNvSpPr>
            <p:nvPr/>
          </p:nvSpPr>
          <p:spPr bwMode="auto">
            <a:xfrm>
              <a:off x="4734"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7" name="Oval 65"/>
            <p:cNvSpPr>
              <a:spLocks noChangeArrowheads="1"/>
            </p:cNvSpPr>
            <p:nvPr/>
          </p:nvSpPr>
          <p:spPr bwMode="auto">
            <a:xfrm>
              <a:off x="4790" y="2184"/>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8" name="Oval 66"/>
            <p:cNvSpPr>
              <a:spLocks noChangeArrowheads="1"/>
            </p:cNvSpPr>
            <p:nvPr/>
          </p:nvSpPr>
          <p:spPr bwMode="auto">
            <a:xfrm>
              <a:off x="4818" y="2206"/>
              <a:ext cx="106"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59" name="Oval 67"/>
            <p:cNvSpPr>
              <a:spLocks noChangeArrowheads="1"/>
            </p:cNvSpPr>
            <p:nvPr/>
          </p:nvSpPr>
          <p:spPr bwMode="auto">
            <a:xfrm>
              <a:off x="4455" y="185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0" name="Oval 68"/>
            <p:cNvSpPr>
              <a:spLocks noChangeArrowheads="1"/>
            </p:cNvSpPr>
            <p:nvPr/>
          </p:nvSpPr>
          <p:spPr bwMode="auto">
            <a:xfrm>
              <a:off x="4483" y="1917"/>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1" name="Oval 69"/>
            <p:cNvSpPr>
              <a:spLocks noChangeArrowheads="1"/>
            </p:cNvSpPr>
            <p:nvPr/>
          </p:nvSpPr>
          <p:spPr bwMode="auto">
            <a:xfrm>
              <a:off x="4539" y="1961"/>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2" name="Oval 70"/>
            <p:cNvSpPr>
              <a:spLocks noChangeArrowheads="1"/>
            </p:cNvSpPr>
            <p:nvPr/>
          </p:nvSpPr>
          <p:spPr bwMode="auto">
            <a:xfrm>
              <a:off x="4594" y="200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3" name="Oval 71"/>
            <p:cNvSpPr>
              <a:spLocks noChangeArrowheads="1"/>
            </p:cNvSpPr>
            <p:nvPr/>
          </p:nvSpPr>
          <p:spPr bwMode="auto">
            <a:xfrm>
              <a:off x="4650"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4" name="Oval 72"/>
            <p:cNvSpPr>
              <a:spLocks noChangeArrowheads="1"/>
            </p:cNvSpPr>
            <p:nvPr/>
          </p:nvSpPr>
          <p:spPr bwMode="auto">
            <a:xfrm>
              <a:off x="4706" y="20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5" name="Oval 73"/>
            <p:cNvSpPr>
              <a:spLocks noChangeArrowheads="1"/>
            </p:cNvSpPr>
            <p:nvPr/>
          </p:nvSpPr>
          <p:spPr bwMode="auto">
            <a:xfrm>
              <a:off x="4762"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6" name="Oval 74"/>
            <p:cNvSpPr>
              <a:spLocks noChangeArrowheads="1"/>
            </p:cNvSpPr>
            <p:nvPr/>
          </p:nvSpPr>
          <p:spPr bwMode="auto">
            <a:xfrm>
              <a:off x="4818" y="2184"/>
              <a:ext cx="106"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7" name="Oval 75"/>
            <p:cNvSpPr>
              <a:spLocks noChangeArrowheads="1"/>
            </p:cNvSpPr>
            <p:nvPr/>
          </p:nvSpPr>
          <p:spPr bwMode="auto">
            <a:xfrm>
              <a:off x="4873" y="2229"/>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8" name="Oval 76"/>
            <p:cNvSpPr>
              <a:spLocks noChangeArrowheads="1"/>
            </p:cNvSpPr>
            <p:nvPr/>
          </p:nvSpPr>
          <p:spPr bwMode="auto">
            <a:xfrm>
              <a:off x="4371" y="1917"/>
              <a:ext cx="135" cy="107"/>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69" name="Oval 77"/>
            <p:cNvSpPr>
              <a:spLocks noChangeArrowheads="1"/>
            </p:cNvSpPr>
            <p:nvPr/>
          </p:nvSpPr>
          <p:spPr bwMode="auto">
            <a:xfrm>
              <a:off x="4455" y="1984"/>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0" name="Oval 78"/>
            <p:cNvSpPr>
              <a:spLocks noChangeArrowheads="1"/>
            </p:cNvSpPr>
            <p:nvPr/>
          </p:nvSpPr>
          <p:spPr bwMode="auto">
            <a:xfrm>
              <a:off x="4511" y="2028"/>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1" name="Oval 79"/>
            <p:cNvSpPr>
              <a:spLocks noChangeArrowheads="1"/>
            </p:cNvSpPr>
            <p:nvPr/>
          </p:nvSpPr>
          <p:spPr bwMode="auto">
            <a:xfrm>
              <a:off x="4566" y="2073"/>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2" name="Oval 80"/>
            <p:cNvSpPr>
              <a:spLocks noChangeArrowheads="1"/>
            </p:cNvSpPr>
            <p:nvPr/>
          </p:nvSpPr>
          <p:spPr bwMode="auto">
            <a:xfrm>
              <a:off x="4622"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3" name="Oval 81"/>
            <p:cNvSpPr>
              <a:spLocks noChangeArrowheads="1"/>
            </p:cNvSpPr>
            <p:nvPr/>
          </p:nvSpPr>
          <p:spPr bwMode="auto">
            <a:xfrm>
              <a:off x="4594" y="2162"/>
              <a:ext cx="191"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4" name="Oval 82"/>
            <p:cNvSpPr>
              <a:spLocks noChangeArrowheads="1"/>
            </p:cNvSpPr>
            <p:nvPr/>
          </p:nvSpPr>
          <p:spPr bwMode="auto">
            <a:xfrm>
              <a:off x="4734" y="2206"/>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5" name="Oval 83"/>
            <p:cNvSpPr>
              <a:spLocks noChangeArrowheads="1"/>
            </p:cNvSpPr>
            <p:nvPr/>
          </p:nvSpPr>
          <p:spPr bwMode="auto">
            <a:xfrm>
              <a:off x="4790" y="2206"/>
              <a:ext cx="107" cy="130"/>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6" name="Oval 84"/>
            <p:cNvSpPr>
              <a:spLocks noChangeArrowheads="1"/>
            </p:cNvSpPr>
            <p:nvPr/>
          </p:nvSpPr>
          <p:spPr bwMode="auto">
            <a:xfrm>
              <a:off x="4845" y="229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7" name="Oval 85"/>
            <p:cNvSpPr>
              <a:spLocks noChangeArrowheads="1"/>
            </p:cNvSpPr>
            <p:nvPr/>
          </p:nvSpPr>
          <p:spPr bwMode="auto">
            <a:xfrm>
              <a:off x="4455" y="1895"/>
              <a:ext cx="107" cy="107"/>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8" name="Oval 86"/>
            <p:cNvSpPr>
              <a:spLocks noChangeArrowheads="1"/>
            </p:cNvSpPr>
            <p:nvPr/>
          </p:nvSpPr>
          <p:spPr bwMode="auto">
            <a:xfrm>
              <a:off x="4483" y="1917"/>
              <a:ext cx="190"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79" name="Oval 87"/>
            <p:cNvSpPr>
              <a:spLocks noChangeArrowheads="1"/>
            </p:cNvSpPr>
            <p:nvPr/>
          </p:nvSpPr>
          <p:spPr bwMode="auto">
            <a:xfrm>
              <a:off x="4622" y="1961"/>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0" name="Oval 88"/>
            <p:cNvSpPr>
              <a:spLocks noChangeArrowheads="1"/>
            </p:cNvSpPr>
            <p:nvPr/>
          </p:nvSpPr>
          <p:spPr bwMode="auto">
            <a:xfrm>
              <a:off x="4706" y="1984"/>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1" name="Oval 89"/>
            <p:cNvSpPr>
              <a:spLocks noChangeArrowheads="1"/>
            </p:cNvSpPr>
            <p:nvPr/>
          </p:nvSpPr>
          <p:spPr bwMode="auto">
            <a:xfrm>
              <a:off x="4734"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2" name="Oval 90"/>
            <p:cNvSpPr>
              <a:spLocks noChangeArrowheads="1"/>
            </p:cNvSpPr>
            <p:nvPr/>
          </p:nvSpPr>
          <p:spPr bwMode="auto">
            <a:xfrm>
              <a:off x="4790" y="20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3" name="Oval 91"/>
            <p:cNvSpPr>
              <a:spLocks noChangeArrowheads="1"/>
            </p:cNvSpPr>
            <p:nvPr/>
          </p:nvSpPr>
          <p:spPr bwMode="auto">
            <a:xfrm>
              <a:off x="4845"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4" name="Oval 92"/>
            <p:cNvSpPr>
              <a:spLocks noChangeArrowheads="1"/>
            </p:cNvSpPr>
            <p:nvPr/>
          </p:nvSpPr>
          <p:spPr bwMode="auto">
            <a:xfrm>
              <a:off x="4929" y="2229"/>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5" name="Oval 93"/>
            <p:cNvSpPr>
              <a:spLocks noChangeArrowheads="1"/>
            </p:cNvSpPr>
            <p:nvPr/>
          </p:nvSpPr>
          <p:spPr bwMode="auto">
            <a:xfrm>
              <a:off x="4929" y="2162"/>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6" name="Oval 94"/>
            <p:cNvSpPr>
              <a:spLocks noChangeArrowheads="1"/>
            </p:cNvSpPr>
            <p:nvPr/>
          </p:nvSpPr>
          <p:spPr bwMode="auto">
            <a:xfrm>
              <a:off x="4204" y="2006"/>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7" name="Oval 95"/>
            <p:cNvSpPr>
              <a:spLocks noChangeArrowheads="1"/>
            </p:cNvSpPr>
            <p:nvPr/>
          </p:nvSpPr>
          <p:spPr bwMode="auto">
            <a:xfrm>
              <a:off x="4260"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8" name="Oval 96"/>
            <p:cNvSpPr>
              <a:spLocks noChangeArrowheads="1"/>
            </p:cNvSpPr>
            <p:nvPr/>
          </p:nvSpPr>
          <p:spPr bwMode="auto">
            <a:xfrm>
              <a:off x="4315" y="20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89" name="Oval 97"/>
            <p:cNvSpPr>
              <a:spLocks noChangeArrowheads="1"/>
            </p:cNvSpPr>
            <p:nvPr/>
          </p:nvSpPr>
          <p:spPr bwMode="auto">
            <a:xfrm>
              <a:off x="4371"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0" name="Oval 98"/>
            <p:cNvSpPr>
              <a:spLocks noChangeArrowheads="1"/>
            </p:cNvSpPr>
            <p:nvPr/>
          </p:nvSpPr>
          <p:spPr bwMode="auto">
            <a:xfrm>
              <a:off x="4427" y="2184"/>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1" name="Oval 99"/>
            <p:cNvSpPr>
              <a:spLocks noChangeArrowheads="1"/>
            </p:cNvSpPr>
            <p:nvPr/>
          </p:nvSpPr>
          <p:spPr bwMode="auto">
            <a:xfrm>
              <a:off x="4483" y="2229"/>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2" name="Oval 100"/>
            <p:cNvSpPr>
              <a:spLocks noChangeArrowheads="1"/>
            </p:cNvSpPr>
            <p:nvPr/>
          </p:nvSpPr>
          <p:spPr bwMode="auto">
            <a:xfrm>
              <a:off x="4539" y="2273"/>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3" name="Oval 101"/>
            <p:cNvSpPr>
              <a:spLocks noChangeArrowheads="1"/>
            </p:cNvSpPr>
            <p:nvPr/>
          </p:nvSpPr>
          <p:spPr bwMode="auto">
            <a:xfrm>
              <a:off x="4594" y="2318"/>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4" name="Oval 102"/>
            <p:cNvSpPr>
              <a:spLocks noChangeArrowheads="1"/>
            </p:cNvSpPr>
            <p:nvPr/>
          </p:nvSpPr>
          <p:spPr bwMode="auto">
            <a:xfrm>
              <a:off x="4650" y="2362"/>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5" name="Oval 103"/>
            <p:cNvSpPr>
              <a:spLocks noChangeArrowheads="1"/>
            </p:cNvSpPr>
            <p:nvPr/>
          </p:nvSpPr>
          <p:spPr bwMode="auto">
            <a:xfrm>
              <a:off x="4176" y="2073"/>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6" name="Oval 104"/>
            <p:cNvSpPr>
              <a:spLocks noChangeArrowheads="1"/>
            </p:cNvSpPr>
            <p:nvPr/>
          </p:nvSpPr>
          <p:spPr bwMode="auto">
            <a:xfrm>
              <a:off x="4232" y="2117"/>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7" name="Oval 105"/>
            <p:cNvSpPr>
              <a:spLocks noChangeArrowheads="1"/>
            </p:cNvSpPr>
            <p:nvPr/>
          </p:nvSpPr>
          <p:spPr bwMode="auto">
            <a:xfrm>
              <a:off x="4288" y="2162"/>
              <a:ext cx="106"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8" name="Oval 106"/>
            <p:cNvSpPr>
              <a:spLocks noChangeArrowheads="1"/>
            </p:cNvSpPr>
            <p:nvPr/>
          </p:nvSpPr>
          <p:spPr bwMode="auto">
            <a:xfrm>
              <a:off x="4343" y="2206"/>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899" name="Oval 107"/>
            <p:cNvSpPr>
              <a:spLocks noChangeArrowheads="1"/>
            </p:cNvSpPr>
            <p:nvPr/>
          </p:nvSpPr>
          <p:spPr bwMode="auto">
            <a:xfrm>
              <a:off x="4315" y="2251"/>
              <a:ext cx="135"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0" name="Oval 108"/>
            <p:cNvSpPr>
              <a:spLocks noChangeArrowheads="1"/>
            </p:cNvSpPr>
            <p:nvPr/>
          </p:nvSpPr>
          <p:spPr bwMode="auto">
            <a:xfrm>
              <a:off x="4511" y="2273"/>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1" name="Oval 109"/>
            <p:cNvSpPr>
              <a:spLocks noChangeArrowheads="1"/>
            </p:cNvSpPr>
            <p:nvPr/>
          </p:nvSpPr>
          <p:spPr bwMode="auto">
            <a:xfrm>
              <a:off x="4427" y="2251"/>
              <a:ext cx="135" cy="152"/>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2" name="Oval 110"/>
            <p:cNvSpPr>
              <a:spLocks noChangeArrowheads="1"/>
            </p:cNvSpPr>
            <p:nvPr/>
          </p:nvSpPr>
          <p:spPr bwMode="auto">
            <a:xfrm>
              <a:off x="4566" y="238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3" name="Oval 111"/>
            <p:cNvSpPr>
              <a:spLocks noChangeArrowheads="1"/>
            </p:cNvSpPr>
            <p:nvPr/>
          </p:nvSpPr>
          <p:spPr bwMode="auto">
            <a:xfrm>
              <a:off x="4539" y="2362"/>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4" name="Oval 112"/>
            <p:cNvSpPr>
              <a:spLocks noChangeArrowheads="1"/>
            </p:cNvSpPr>
            <p:nvPr/>
          </p:nvSpPr>
          <p:spPr bwMode="auto">
            <a:xfrm>
              <a:off x="4260" y="1984"/>
              <a:ext cx="218"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5" name="Oval 113"/>
            <p:cNvSpPr>
              <a:spLocks noChangeArrowheads="1"/>
            </p:cNvSpPr>
            <p:nvPr/>
          </p:nvSpPr>
          <p:spPr bwMode="auto">
            <a:xfrm>
              <a:off x="4343" y="2050"/>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6" name="Oval 114"/>
            <p:cNvSpPr>
              <a:spLocks noChangeArrowheads="1"/>
            </p:cNvSpPr>
            <p:nvPr/>
          </p:nvSpPr>
          <p:spPr bwMode="auto">
            <a:xfrm>
              <a:off x="4427" y="2073"/>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7" name="Oval 115"/>
            <p:cNvSpPr>
              <a:spLocks noChangeArrowheads="1"/>
            </p:cNvSpPr>
            <p:nvPr/>
          </p:nvSpPr>
          <p:spPr bwMode="auto">
            <a:xfrm>
              <a:off x="4455" y="2140"/>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8" name="Oval 116"/>
            <p:cNvSpPr>
              <a:spLocks noChangeArrowheads="1"/>
            </p:cNvSpPr>
            <p:nvPr/>
          </p:nvSpPr>
          <p:spPr bwMode="auto">
            <a:xfrm>
              <a:off x="4455" y="2184"/>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09" name="Oval 117"/>
            <p:cNvSpPr>
              <a:spLocks noChangeArrowheads="1"/>
            </p:cNvSpPr>
            <p:nvPr/>
          </p:nvSpPr>
          <p:spPr bwMode="auto">
            <a:xfrm>
              <a:off x="4539" y="2229"/>
              <a:ext cx="134"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0" name="Oval 118"/>
            <p:cNvSpPr>
              <a:spLocks noChangeArrowheads="1"/>
            </p:cNvSpPr>
            <p:nvPr/>
          </p:nvSpPr>
          <p:spPr bwMode="auto">
            <a:xfrm>
              <a:off x="4622" y="2273"/>
              <a:ext cx="107" cy="86"/>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1" name="Oval 119"/>
            <p:cNvSpPr>
              <a:spLocks noChangeArrowheads="1"/>
            </p:cNvSpPr>
            <p:nvPr/>
          </p:nvSpPr>
          <p:spPr bwMode="auto">
            <a:xfrm>
              <a:off x="4678" y="2318"/>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2" name="Oval 120"/>
            <p:cNvSpPr>
              <a:spLocks noChangeArrowheads="1"/>
            </p:cNvSpPr>
            <p:nvPr/>
          </p:nvSpPr>
          <p:spPr bwMode="auto">
            <a:xfrm>
              <a:off x="4706" y="2340"/>
              <a:ext cx="107" cy="108"/>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3" name="Oval 121"/>
            <p:cNvSpPr>
              <a:spLocks noChangeArrowheads="1"/>
            </p:cNvSpPr>
            <p:nvPr/>
          </p:nvSpPr>
          <p:spPr bwMode="auto">
            <a:xfrm>
              <a:off x="4343" y="1961"/>
              <a:ext cx="51" cy="19"/>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4" name="Oval 122"/>
            <p:cNvSpPr>
              <a:spLocks noChangeArrowheads="1"/>
            </p:cNvSpPr>
            <p:nvPr/>
          </p:nvSpPr>
          <p:spPr bwMode="auto">
            <a:xfrm>
              <a:off x="4511" y="2006"/>
              <a:ext cx="51" cy="18"/>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5" name="Oval 123"/>
            <p:cNvSpPr>
              <a:spLocks noChangeArrowheads="1"/>
            </p:cNvSpPr>
            <p:nvPr/>
          </p:nvSpPr>
          <p:spPr bwMode="auto">
            <a:xfrm>
              <a:off x="4288" y="2095"/>
              <a:ext cx="51" cy="19"/>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6" name="Oval 124"/>
            <p:cNvSpPr>
              <a:spLocks noChangeArrowheads="1"/>
            </p:cNvSpPr>
            <p:nvPr/>
          </p:nvSpPr>
          <p:spPr bwMode="auto">
            <a:xfrm>
              <a:off x="4622" y="2050"/>
              <a:ext cx="51" cy="19"/>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7" name="Oval 125"/>
            <p:cNvSpPr>
              <a:spLocks noChangeArrowheads="1"/>
            </p:cNvSpPr>
            <p:nvPr/>
          </p:nvSpPr>
          <p:spPr bwMode="auto">
            <a:xfrm>
              <a:off x="4594" y="2318"/>
              <a:ext cx="52" cy="18"/>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8" name="Oval 126"/>
            <p:cNvSpPr>
              <a:spLocks noChangeArrowheads="1"/>
            </p:cNvSpPr>
            <p:nvPr/>
          </p:nvSpPr>
          <p:spPr bwMode="auto">
            <a:xfrm>
              <a:off x="4427" y="2229"/>
              <a:ext cx="51" cy="18"/>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19" name="Oval 127"/>
            <p:cNvSpPr>
              <a:spLocks noChangeArrowheads="1"/>
            </p:cNvSpPr>
            <p:nvPr/>
          </p:nvSpPr>
          <p:spPr bwMode="auto">
            <a:xfrm>
              <a:off x="4455" y="2050"/>
              <a:ext cx="51" cy="19"/>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20" name="Oval 128"/>
            <p:cNvSpPr>
              <a:spLocks noChangeArrowheads="1"/>
            </p:cNvSpPr>
            <p:nvPr/>
          </p:nvSpPr>
          <p:spPr bwMode="auto">
            <a:xfrm>
              <a:off x="4734" y="2206"/>
              <a:ext cx="51" cy="19"/>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21" name="Oval 129"/>
            <p:cNvSpPr>
              <a:spLocks noChangeArrowheads="1"/>
            </p:cNvSpPr>
            <p:nvPr/>
          </p:nvSpPr>
          <p:spPr bwMode="auto">
            <a:xfrm>
              <a:off x="4734" y="2318"/>
              <a:ext cx="51" cy="18"/>
            </a:xfrm>
            <a:prstGeom prst="ellipse">
              <a:avLst/>
            </a:prstGeom>
            <a:solidFill>
              <a:srgbClr val="FFFF99"/>
            </a:solidFill>
            <a:ln w="12700">
              <a:solidFill>
                <a:srgbClr val="FFC5CF"/>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sp>
          <p:nvSpPr>
            <p:cNvPr id="33922" name="Oval 130"/>
            <p:cNvSpPr>
              <a:spLocks noChangeArrowheads="1"/>
            </p:cNvSpPr>
            <p:nvPr/>
          </p:nvSpPr>
          <p:spPr bwMode="auto">
            <a:xfrm>
              <a:off x="4511" y="1895"/>
              <a:ext cx="107" cy="85"/>
            </a:xfrm>
            <a:prstGeom prst="ellipse">
              <a:avLst/>
            </a:prstGeom>
            <a:solidFill>
              <a:srgbClr val="FFFF99"/>
            </a:solidFill>
            <a:ln w="12700">
              <a:solidFill>
                <a:schemeClr val="tx1"/>
              </a:solidFill>
              <a:round/>
              <a:headEnd/>
              <a:tailEnd/>
            </a:ln>
          </p:spPr>
          <p:txBody>
            <a:bodyPr wrap="none" anchor="ctr"/>
            <a:lstStyle/>
            <a:p>
              <a:pPr defTabSz="457200" fontAlgn="base">
                <a:spcBef>
                  <a:spcPct val="0"/>
                </a:spcBef>
                <a:spcAft>
                  <a:spcPct val="0"/>
                </a:spcAft>
              </a:pPr>
              <a:endParaRPr lang="fa-IR">
                <a:solidFill>
                  <a:srgbClr val="000000"/>
                </a:solidFill>
                <a:ea typeface="MS PGothic" pitchFamily="34" charset="-128"/>
              </a:endParaRPr>
            </a:p>
          </p:txBody>
        </p:sp>
      </p:grpSp>
      <p:cxnSp>
        <p:nvCxnSpPr>
          <p:cNvPr id="33823" name="Straight Arrow Connector 423"/>
          <p:cNvCxnSpPr>
            <a:cxnSpLocks noChangeShapeType="1"/>
          </p:cNvCxnSpPr>
          <p:nvPr/>
        </p:nvCxnSpPr>
        <p:spPr bwMode="auto">
          <a:xfrm rot="5400000">
            <a:off x="6779419" y="5479257"/>
            <a:ext cx="917575" cy="1587"/>
          </a:xfrm>
          <a:prstGeom prst="straightConnector1">
            <a:avLst/>
          </a:prstGeom>
          <a:noFill/>
          <a:ln w="57150">
            <a:solidFill>
              <a:srgbClr val="C2FFF0"/>
            </a:solidFill>
            <a:round/>
            <a:headEnd/>
            <a:tailEnd type="arrow" w="med" len="med"/>
          </a:ln>
          <a:extLst>
            <a:ext uri="{909E8E84-426E-40DD-AFC4-6F175D3DCCD1}">
              <a14:hiddenFill xmlns:a14="http://schemas.microsoft.com/office/drawing/2010/main" xmlns="">
                <a:noFill/>
              </a14:hiddenFill>
            </a:ext>
          </a:extLst>
        </p:spPr>
      </p:cxnSp>
      <p:sp>
        <p:nvSpPr>
          <p:cNvPr id="355" name="Text Box 41"/>
          <p:cNvSpPr txBox="1">
            <a:spLocks noChangeArrowheads="1"/>
          </p:cNvSpPr>
          <p:nvPr/>
        </p:nvSpPr>
        <p:spPr bwMode="auto">
          <a:xfrm>
            <a:off x="6340475" y="5997575"/>
            <a:ext cx="1466850" cy="692150"/>
          </a:xfrm>
          <a:prstGeom prst="rect">
            <a:avLst/>
          </a:prstGeom>
          <a:solidFill>
            <a:srgbClr val="FF0000"/>
          </a:solidFill>
          <a:ln w="19050" cap="flat" cmpd="sng" algn="ctr">
            <a:solidFill>
              <a:schemeClr val="bg1"/>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FF"/>
                </a:solidFill>
                <a:effectLst>
                  <a:outerShdw blurRad="38100" dist="38100" dir="2700000" algn="tl">
                    <a:srgbClr val="000000">
                      <a:alpha val="43137"/>
                    </a:srgbClr>
                  </a:outerShdw>
                </a:effectLst>
                <a:latin typeface="Arial" charset="0"/>
                <a:ea typeface="ＭＳ Ｐゴシック" charset="-128"/>
                <a:cs typeface="ＭＳ Ｐゴシック" charset="-128"/>
              </a:rPr>
              <a:t>CV </a:t>
            </a:r>
          </a:p>
          <a:p>
            <a:pPr algn="ctr" eaLnBrk="0" hangingPunct="0">
              <a:lnSpc>
                <a:spcPct val="75000"/>
              </a:lnSpc>
              <a:defRPr/>
            </a:pPr>
            <a:r>
              <a:rPr lang="en-US" sz="2400" b="1" dirty="0">
                <a:solidFill>
                  <a:srgbClr val="FFFFFF"/>
                </a:solidFill>
                <a:effectLst>
                  <a:outerShdw blurRad="38100" dist="38100" dir="2700000" algn="tl">
                    <a:srgbClr val="000000">
                      <a:alpha val="43137"/>
                    </a:srgbClr>
                  </a:outerShdw>
                </a:effectLst>
                <a:latin typeface="Arial" charset="0"/>
                <a:ea typeface="ＭＳ Ｐゴシック" charset="-128"/>
                <a:cs typeface="ＭＳ Ｐゴシック" charset="-128"/>
              </a:rPr>
              <a:t>Collapse</a:t>
            </a:r>
          </a:p>
        </p:txBody>
      </p:sp>
      <p:pic>
        <p:nvPicPr>
          <p:cNvPr id="33825" name="Picture 439"/>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889875" y="5770563"/>
            <a:ext cx="1025525" cy="1025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357" name="Straight Arrow Connector 356"/>
          <p:cNvCxnSpPr/>
          <p:nvPr/>
        </p:nvCxnSpPr>
        <p:spPr bwMode="auto">
          <a:xfrm>
            <a:off x="5638800" y="762000"/>
            <a:ext cx="646113" cy="627063"/>
          </a:xfrm>
          <a:prstGeom prst="straightConnector1">
            <a:avLst/>
          </a:prstGeom>
          <a:solidFill>
            <a:schemeClr val="accent1"/>
          </a:solidFill>
          <a:ln w="57150" cap="flat" cmpd="sng" algn="ctr">
            <a:solidFill>
              <a:schemeClr val="accent1">
                <a:lumMod val="20000"/>
                <a:lumOff val="80000"/>
              </a:schemeClr>
            </a:solidFill>
            <a:prstDash val="solid"/>
            <a:round/>
            <a:headEnd type="none" w="med" len="med"/>
            <a:tailEnd type="arrow" w="med" len="med"/>
          </a:ln>
          <a:effectLst/>
        </p:spPr>
      </p:cxnSp>
      <p:graphicFrame>
        <p:nvGraphicFramePr>
          <p:cNvPr id="33827" name="Object 5"/>
          <p:cNvGraphicFramePr>
            <a:graphicFrameLocks/>
          </p:cNvGraphicFramePr>
          <p:nvPr/>
        </p:nvGraphicFramePr>
        <p:xfrm>
          <a:off x="7239000" y="2806700"/>
          <a:ext cx="1266825" cy="1231900"/>
        </p:xfrm>
        <a:graphic>
          <a:graphicData uri="http://schemas.openxmlformats.org/presentationml/2006/ole">
            <p:oleObj spid="_x0000_s1055" r:id="rId7" imgW="1562100" imgH="1478280" progId="">
              <p:embed/>
            </p:oleObj>
          </a:graphicData>
        </a:graphic>
      </p:graphicFrame>
      <p:sp>
        <p:nvSpPr>
          <p:cNvPr id="36906" name="Text Box 41"/>
          <p:cNvSpPr txBox="1">
            <a:spLocks noChangeArrowheads="1"/>
          </p:cNvSpPr>
          <p:nvPr/>
        </p:nvSpPr>
        <p:spPr bwMode="auto">
          <a:xfrm>
            <a:off x="2278063" y="2747963"/>
            <a:ext cx="1774825" cy="415925"/>
          </a:xfrm>
          <a:prstGeom prst="rect">
            <a:avLst/>
          </a:prstGeom>
          <a:solidFill>
            <a:srgbClr val="7F7F7F"/>
          </a:solidFill>
          <a:ln w="19050" cap="flat" cmpd="sng" algn="ctr">
            <a:solidFill>
              <a:srgbClr val="FFFF00"/>
            </a:solidFill>
            <a:prstDash val="solid"/>
            <a:miter lim="800000"/>
            <a:headEnd type="none" w="med" len="med"/>
            <a:tailEnd type="none" w="med" len="med"/>
          </a:ln>
        </p:spPr>
        <p:txBody>
          <a:bodyPr wrap="none"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Glycosuria</a:t>
            </a:r>
          </a:p>
        </p:txBody>
      </p:sp>
      <p:sp>
        <p:nvSpPr>
          <p:cNvPr id="30771" name="Text Box 51"/>
          <p:cNvSpPr txBox="1">
            <a:spLocks noChangeArrowheads="1"/>
          </p:cNvSpPr>
          <p:nvPr/>
        </p:nvSpPr>
        <p:spPr bwMode="auto">
          <a:xfrm>
            <a:off x="750888" y="4144963"/>
            <a:ext cx="1979612" cy="415925"/>
          </a:xfrm>
          <a:prstGeom prst="rect">
            <a:avLst/>
          </a:prstGeom>
          <a:solidFill>
            <a:srgbClr val="7F7F7F"/>
          </a:solidFill>
          <a:ln w="19050" cap="flat" cmpd="sng" algn="ctr">
            <a:solidFill>
              <a:srgbClr val="FFFF00"/>
            </a:solidFill>
            <a:prstDash val="solid"/>
            <a:miter lim="800000"/>
            <a:headEnd type="none" w="med" len="med"/>
            <a:tailEnd type="none" w="med" len="med"/>
          </a:ln>
          <a:effectLst/>
        </p:spPr>
        <p:txBody>
          <a:bodyPr wrap="none" tIns="91440">
            <a:spAutoFit/>
          </a:bodyPr>
          <a:lstStyle/>
          <a:p>
            <a:pPr algn="ctr" eaLnBrk="0" hangingPunct="0">
              <a:lnSpc>
                <a:spcPct val="75000"/>
              </a:lnSpc>
              <a:defRPr/>
            </a:pPr>
            <a:r>
              <a:rPr lang="en-US" sz="2400" b="1" dirty="0">
                <a:solidFill>
                  <a:srgbClr val="FFFF00"/>
                </a:solidFill>
                <a:effectLst>
                  <a:outerShdw blurRad="38100" dist="38100" dir="2700000" algn="tl">
                    <a:srgbClr val="000000">
                      <a:alpha val="43137"/>
                    </a:srgbClr>
                  </a:outerShdw>
                </a:effectLst>
                <a:latin typeface="Arial" charset="0"/>
                <a:ea typeface="ＭＳ Ｐゴシック" charset="-128"/>
                <a:cs typeface="ＭＳ Ｐゴシック" charset="-128"/>
              </a:rPr>
              <a:t>Dehydration</a:t>
            </a:r>
          </a:p>
        </p:txBody>
      </p:sp>
      <p:pic>
        <p:nvPicPr>
          <p:cNvPr id="33830" name="Picture 442"/>
          <p:cNvPicPr>
            <a:picLocks noChangeAspect="1"/>
          </p:cNvPicPr>
          <p:nvPr/>
        </p:nvPicPr>
        <p:blipFill>
          <a:blip r:embed="rId8">
            <a:extLst>
              <a:ext uri="{28A0092B-C50C-407E-A947-70E740481C1C}">
                <a14:useLocalDpi xmlns:a14="http://schemas.microsoft.com/office/drawing/2010/main" xmlns="" val="0"/>
              </a:ext>
            </a:extLst>
          </a:blip>
          <a:srcRect l="1407" t="3568" r="51149" b="9134"/>
          <a:stretch>
            <a:fillRect/>
          </a:stretch>
        </p:blipFill>
        <p:spPr bwMode="auto">
          <a:xfrm>
            <a:off x="3705225" y="2924175"/>
            <a:ext cx="1357313"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6949539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1986" name="Title 1"/>
          <p:cNvSpPr>
            <a:spLocks noGrp="1"/>
          </p:cNvSpPr>
          <p:nvPr>
            <p:ph type="ctrTitle"/>
          </p:nvPr>
        </p:nvSpPr>
        <p:spPr>
          <a:xfrm>
            <a:off x="685800" y="0"/>
            <a:ext cx="7772400" cy="990600"/>
          </a:xfrm>
        </p:spPr>
        <p:txBody>
          <a:bodyPr/>
          <a:lstStyle/>
          <a:p>
            <a:r>
              <a:rPr lang="en-US" smtClean="0"/>
              <a:t>DKA</a:t>
            </a:r>
          </a:p>
        </p:txBody>
      </p:sp>
      <p:sp>
        <p:nvSpPr>
          <p:cNvPr id="41987" name="Subtitle 2"/>
          <p:cNvSpPr>
            <a:spLocks noGrp="1"/>
          </p:cNvSpPr>
          <p:nvPr>
            <p:ph type="subTitle" idx="1"/>
          </p:nvPr>
        </p:nvSpPr>
        <p:spPr>
          <a:xfrm>
            <a:off x="152400" y="990600"/>
            <a:ext cx="8686800" cy="4800600"/>
          </a:xfrm>
        </p:spPr>
        <p:txBody>
          <a:bodyPr/>
          <a:lstStyle/>
          <a:p>
            <a:pPr algn="r" rtl="1">
              <a:buFont typeface="Wingdings" pitchFamily="2" charset="2"/>
              <a:buChar char="Ø"/>
            </a:pPr>
            <a:r>
              <a:rPr lang="fa-IR" dirty="0" smtClean="0">
                <a:solidFill>
                  <a:schemeClr val="tx1"/>
                </a:solidFill>
                <a:latin typeface="Arial" pitchFamily="34" charset="0"/>
                <a:cs typeface="Arial" pitchFamily="34" charset="0"/>
              </a:rPr>
              <a:t>سطوح بالای گلوکز سرم به تنهایی    </a:t>
            </a:r>
            <a:r>
              <a:rPr lang="en-US" dirty="0" smtClean="0">
                <a:solidFill>
                  <a:schemeClr val="tx1"/>
                </a:solidFill>
                <a:latin typeface="Arial" pitchFamily="34" charset="0"/>
                <a:cs typeface="Arial" pitchFamily="34" charset="0"/>
              </a:rPr>
              <a:t>DKA</a:t>
            </a:r>
            <a:r>
              <a:rPr lang="fa-IR" dirty="0" smtClean="0">
                <a:solidFill>
                  <a:schemeClr val="tx1"/>
                </a:solidFill>
                <a:latin typeface="Arial" pitchFamily="34" charset="0"/>
                <a:cs typeface="Arial" pitchFamily="34" charset="0"/>
              </a:rPr>
              <a:t>  را مشخص نمی کند بلکه عامل اصلی تعیین کننده وجود کتواسیدوز است . </a:t>
            </a:r>
          </a:p>
          <a:p>
            <a:pPr algn="r" rtl="1">
              <a:buFont typeface="Wingdings" pitchFamily="2" charset="2"/>
              <a:buChar char="Ø"/>
            </a:pPr>
            <a:endParaRPr lang="fa-IR" dirty="0" smtClean="0">
              <a:solidFill>
                <a:schemeClr val="tx1"/>
              </a:solidFill>
              <a:latin typeface="Arial" pitchFamily="34" charset="0"/>
              <a:cs typeface="Arial" pitchFamily="34" charset="0"/>
            </a:endParaRPr>
          </a:p>
          <a:p>
            <a:pPr algn="r" rtl="1"/>
            <a:endParaRPr lang="fa-IR" dirty="0" smtClean="0">
              <a:solidFill>
                <a:schemeClr val="tx1"/>
              </a:solidFill>
              <a:latin typeface="Arial" pitchFamily="34" charset="0"/>
              <a:cs typeface="Arial" pitchFamily="34" charset="0"/>
            </a:endParaRPr>
          </a:p>
          <a:p>
            <a:pPr algn="r" rtl="1">
              <a:buFont typeface="Wingdings" pitchFamily="2" charset="2"/>
              <a:buChar char="Ø"/>
            </a:pPr>
            <a:r>
              <a:rPr lang="fa-IR" dirty="0" smtClean="0">
                <a:solidFill>
                  <a:schemeClr val="tx1"/>
                </a:solidFill>
                <a:latin typeface="Arial" pitchFamily="34" charset="0"/>
                <a:cs typeface="Arial" pitchFamily="34" charset="0"/>
              </a:rPr>
              <a:t>معمولا قند خون بسیار بالاست اما گاهی ممکن است افزایش متوسطی داشته باشد ، خصوصا زمانی که بیمار به طور منظم غذا نخورده است . در این موارد مهم است بدانیم میزان قند خون شاخصی برای بیان شدت بیماری نیست .</a:t>
            </a:r>
          </a:p>
          <a:p>
            <a:pPr algn="r" rtl="1"/>
            <a:endParaRPr lang="fa-IR" dirty="0" smtClean="0">
              <a:solidFill>
                <a:schemeClr val="tx1"/>
              </a:solidFill>
              <a:cs typeface="Lotus" pitchFamily="2" charset="-78"/>
            </a:endParaRPr>
          </a:p>
          <a:p>
            <a:pPr algn="r" rtl="1"/>
            <a:endParaRPr lang="en-US" dirty="0" smtClean="0">
              <a:solidFill>
                <a:schemeClr val="tx1"/>
              </a:solidFill>
              <a:cs typeface="Lotus" pitchFamily="2" charset="-78"/>
            </a:endParaRPr>
          </a:p>
        </p:txBody>
      </p:sp>
    </p:spTree>
    <p:extLst>
      <p:ext uri="{BB962C8B-B14F-4D97-AF65-F5344CB8AC3E}">
        <p14:creationId xmlns:p14="http://schemas.microsoft.com/office/powerpoint/2010/main" xmlns="" val="1265543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fa-IR" sz="4800" dirty="0" smtClean="0">
                <a:latin typeface="Arial Black" pitchFamily="34" charset="0"/>
                <a:cs typeface="2  Mitra" pitchFamily="2" charset="-78"/>
              </a:rPr>
              <a:t>سه عارضه حاد دیابت </a:t>
            </a:r>
            <a:endParaRPr lang="en-US" sz="4800" dirty="0" smtClean="0">
              <a:latin typeface="Arial Black" pitchFamily="34" charset="0"/>
              <a:cs typeface="2  Mitra" pitchFamily="2" charset="-78"/>
            </a:endParaRPr>
          </a:p>
        </p:txBody>
      </p:sp>
      <p:sp>
        <p:nvSpPr>
          <p:cNvPr id="10243" name="Content Placeholder 2"/>
          <p:cNvSpPr>
            <a:spLocks noGrp="1"/>
          </p:cNvSpPr>
          <p:nvPr>
            <p:ph idx="1"/>
          </p:nvPr>
        </p:nvSpPr>
        <p:spPr>
          <a:xfrm>
            <a:off x="0" y="1600200"/>
            <a:ext cx="9144000" cy="4525963"/>
          </a:xfrm>
        </p:spPr>
        <p:txBody>
          <a:bodyPr/>
          <a:lstStyle/>
          <a:p>
            <a:pPr marL="514350" indent="-514350" algn="r" rtl="1">
              <a:buFont typeface="Calibri" pitchFamily="34" charset="0"/>
              <a:buAutoNum type="arabicPeriod"/>
            </a:pPr>
            <a:r>
              <a:rPr lang="fa-IR" sz="3600" dirty="0" smtClean="0">
                <a:cs typeface="2  Mitra" pitchFamily="2" charset="-78"/>
              </a:rPr>
              <a:t>هیپوگلایسمی</a:t>
            </a:r>
          </a:p>
          <a:p>
            <a:pPr marL="514350" indent="-514350" algn="r" rtl="1">
              <a:buFont typeface="Calibri" pitchFamily="34" charset="0"/>
              <a:buAutoNum type="arabicPeriod"/>
            </a:pPr>
            <a:r>
              <a:rPr lang="fa-IR" sz="3600" dirty="0" smtClean="0">
                <a:cs typeface="2  Mitra" pitchFamily="2" charset="-78"/>
              </a:rPr>
              <a:t>کتواسیدوز دیابتی (</a:t>
            </a:r>
            <a:r>
              <a:rPr lang="en-US" sz="3600" dirty="0" smtClean="0">
                <a:cs typeface="2  Mitra" pitchFamily="2" charset="-78"/>
              </a:rPr>
              <a:t>DKA</a:t>
            </a:r>
            <a:r>
              <a:rPr lang="fa-IR" sz="3600" dirty="0" smtClean="0">
                <a:cs typeface="2  Mitra" pitchFamily="2" charset="-78"/>
              </a:rPr>
              <a:t>)</a:t>
            </a:r>
          </a:p>
          <a:p>
            <a:pPr marL="514350" indent="-514350">
              <a:buFont typeface="Calibri" pitchFamily="34" charset="0"/>
              <a:buAutoNum type="arabicPeriod"/>
            </a:pPr>
            <a:r>
              <a:rPr lang="fa-IR" sz="3600" dirty="0" smtClean="0">
                <a:cs typeface="2  Mitra" pitchFamily="2" charset="-78"/>
              </a:rPr>
              <a:t>سندرم هیپراسمولار هیپرگلایسمیک غیر کتونی</a:t>
            </a:r>
            <a:r>
              <a:rPr lang="en-US" sz="3600" dirty="0" smtClean="0">
                <a:cs typeface="2  Mitra" pitchFamily="2" charset="-78"/>
              </a:rPr>
              <a:t>(HHNS / HHS) </a:t>
            </a:r>
          </a:p>
        </p:txBody>
      </p:sp>
      <p:pic>
        <p:nvPicPr>
          <p:cNvPr id="8194" name="Picture 2" descr="C:\Users\sva\Pictures\imagesCA5NFO7X.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7584" y="4149080"/>
            <a:ext cx="2592288" cy="208823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185014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smtClean="0"/>
              <a:t>Diabetic Ketoacidosis: </a:t>
            </a:r>
          </a:p>
        </p:txBody>
      </p:sp>
      <p:sp>
        <p:nvSpPr>
          <p:cNvPr id="47107" name="Rectangle 3"/>
          <p:cNvSpPr>
            <a:spLocks noGrp="1" noChangeArrowheads="1"/>
          </p:cNvSpPr>
          <p:nvPr>
            <p:ph idx="1"/>
          </p:nvPr>
        </p:nvSpPr>
        <p:spPr>
          <a:xfrm>
            <a:off x="457200" y="1219200"/>
            <a:ext cx="8077200" cy="5138758"/>
          </a:xfrm>
        </p:spPr>
        <p:txBody>
          <a:bodyPr rtlCol="0">
            <a:normAutofit fontScale="70000" lnSpcReduction="20000"/>
          </a:bodyPr>
          <a:lstStyle/>
          <a:p>
            <a:pPr fontAlgn="auto">
              <a:spcAft>
                <a:spcPts val="0"/>
              </a:spcAft>
              <a:defRPr/>
            </a:pPr>
            <a:r>
              <a:rPr lang="en-US" altLang="en-US" sz="4500" dirty="0" smtClean="0">
                <a:solidFill>
                  <a:srgbClr val="FF0000"/>
                </a:solidFill>
                <a:latin typeface="Times New Roman" pitchFamily="18" charset="0"/>
                <a:cs typeface="Times New Roman" pitchFamily="18" charset="0"/>
              </a:rPr>
              <a:t>Key features</a:t>
            </a:r>
            <a:r>
              <a:rPr lang="en-US" altLang="en-US" sz="4500" dirty="0" smtClean="0">
                <a:latin typeface="Times New Roman" pitchFamily="18" charset="0"/>
                <a:cs typeface="Times New Roman" pitchFamily="18" charset="0"/>
              </a:rPr>
              <a:t>: hyperglycemia, ketosis, acidosis</a:t>
            </a:r>
          </a:p>
          <a:p>
            <a:pPr fontAlgn="auto">
              <a:spcAft>
                <a:spcPts val="0"/>
              </a:spcAft>
              <a:defRPr/>
            </a:pPr>
            <a:endParaRPr lang="en-US" altLang="en-US" dirty="0" smtClean="0">
              <a:latin typeface="Times New Roman" pitchFamily="18" charset="0"/>
              <a:cs typeface="Times New Roman" pitchFamily="18" charset="0"/>
            </a:endParaRPr>
          </a:p>
          <a:p>
            <a:pPr fontAlgn="auto">
              <a:spcAft>
                <a:spcPts val="0"/>
              </a:spcAft>
              <a:defRPr/>
            </a:pPr>
            <a:r>
              <a:rPr lang="en-US" altLang="en-US" sz="4500" dirty="0" smtClean="0">
                <a:solidFill>
                  <a:srgbClr val="FF0000"/>
                </a:solidFill>
                <a:latin typeface="Times New Roman" pitchFamily="18" charset="0"/>
                <a:cs typeface="Times New Roman" pitchFamily="18" charset="0"/>
              </a:rPr>
              <a:t>Clinical presentation</a:t>
            </a:r>
          </a:p>
          <a:p>
            <a:pPr fontAlgn="auto">
              <a:spcAft>
                <a:spcPts val="0"/>
              </a:spcAft>
              <a:defRPr/>
            </a:pPr>
            <a:r>
              <a:rPr lang="en-US" altLang="en-US" sz="4500" dirty="0" err="1" smtClean="0">
                <a:latin typeface="Times New Roman" pitchFamily="18" charset="0"/>
                <a:cs typeface="Times New Roman" pitchFamily="18" charset="0"/>
              </a:rPr>
              <a:t>polyuria</a:t>
            </a:r>
            <a:r>
              <a:rPr lang="en-US" altLang="en-US" sz="4500" dirty="0" smtClean="0">
                <a:latin typeface="Times New Roman" pitchFamily="18" charset="0"/>
                <a:cs typeface="Times New Roman" pitchFamily="18" charset="0"/>
              </a:rPr>
              <a:t>, </a:t>
            </a:r>
            <a:r>
              <a:rPr lang="en-US" altLang="en-US" sz="4500" dirty="0" err="1" smtClean="0">
                <a:latin typeface="Times New Roman" pitchFamily="18" charset="0"/>
                <a:cs typeface="Times New Roman" pitchFamily="18" charset="0"/>
              </a:rPr>
              <a:t>polydipsia</a:t>
            </a:r>
            <a:r>
              <a:rPr lang="en-US" altLang="en-US" sz="4500" dirty="0" smtClean="0">
                <a:latin typeface="Times New Roman" pitchFamily="18" charset="0"/>
                <a:cs typeface="Times New Roman" pitchFamily="18" charset="0"/>
              </a:rPr>
              <a:t>, </a:t>
            </a:r>
            <a:r>
              <a:rPr lang="en-US" altLang="en-US" sz="4500" dirty="0" err="1" smtClean="0">
                <a:latin typeface="Times New Roman" pitchFamily="18" charset="0"/>
                <a:cs typeface="Times New Roman" pitchFamily="18" charset="0"/>
              </a:rPr>
              <a:t>polyphagia</a:t>
            </a:r>
            <a:r>
              <a:rPr lang="en-US" altLang="en-US" sz="4500" dirty="0" smtClean="0">
                <a:latin typeface="Times New Roman" pitchFamily="18" charset="0"/>
                <a:cs typeface="Times New Roman" pitchFamily="18" charset="0"/>
              </a:rPr>
              <a:t>, weakness, </a:t>
            </a:r>
            <a:r>
              <a:rPr lang="en-US" altLang="en-US" sz="4500" dirty="0" err="1" smtClean="0">
                <a:latin typeface="Times New Roman" pitchFamily="18" charset="0"/>
                <a:cs typeface="Times New Roman" pitchFamily="18" charset="0"/>
              </a:rPr>
              <a:t>Kussmauls’respirations</a:t>
            </a:r>
            <a:endParaRPr lang="en-US" sz="4500" dirty="0" smtClean="0">
              <a:latin typeface="Times New Roman" pitchFamily="18" charset="0"/>
              <a:cs typeface="Times New Roman" pitchFamily="18" charset="0"/>
            </a:endParaRPr>
          </a:p>
          <a:p>
            <a:pPr fontAlgn="auto">
              <a:lnSpc>
                <a:spcPct val="90000"/>
              </a:lnSpc>
              <a:spcAft>
                <a:spcPts val="0"/>
              </a:spcAft>
              <a:defRPr/>
            </a:pPr>
            <a:r>
              <a:rPr lang="en-US" sz="4500" dirty="0" smtClean="0">
                <a:latin typeface="Times New Roman" pitchFamily="18" charset="0"/>
                <a:cs typeface="Times New Roman" pitchFamily="18" charset="0"/>
              </a:rPr>
              <a:t>Blurred vision</a:t>
            </a:r>
          </a:p>
          <a:p>
            <a:pPr fontAlgn="auto">
              <a:lnSpc>
                <a:spcPct val="90000"/>
              </a:lnSpc>
              <a:spcAft>
                <a:spcPts val="0"/>
              </a:spcAft>
              <a:defRPr/>
            </a:pPr>
            <a:r>
              <a:rPr lang="en-US" sz="4500" dirty="0" smtClean="0">
                <a:latin typeface="Times New Roman" pitchFamily="18" charset="0"/>
                <a:cs typeface="Times New Roman" pitchFamily="18" charset="0"/>
              </a:rPr>
              <a:t>Nausea/Vomiting</a:t>
            </a:r>
          </a:p>
          <a:p>
            <a:pPr fontAlgn="auto">
              <a:lnSpc>
                <a:spcPct val="90000"/>
              </a:lnSpc>
              <a:spcAft>
                <a:spcPts val="0"/>
              </a:spcAft>
              <a:defRPr/>
            </a:pPr>
            <a:r>
              <a:rPr lang="en-US" sz="4500" dirty="0" smtClean="0">
                <a:latin typeface="Times New Roman" pitchFamily="18" charset="0"/>
                <a:cs typeface="Times New Roman" pitchFamily="18" charset="0"/>
              </a:rPr>
              <a:t>Abdominal Pain</a:t>
            </a:r>
          </a:p>
          <a:p>
            <a:pPr fontAlgn="auto">
              <a:lnSpc>
                <a:spcPct val="90000"/>
              </a:lnSpc>
              <a:spcAft>
                <a:spcPts val="0"/>
              </a:spcAft>
              <a:defRPr/>
            </a:pPr>
            <a:r>
              <a:rPr lang="en-US" sz="4500" dirty="0" smtClean="0">
                <a:latin typeface="Times New Roman" pitchFamily="18" charset="0"/>
                <a:cs typeface="Times New Roman" pitchFamily="18" charset="0"/>
              </a:rPr>
              <a:t>Fatigue</a:t>
            </a:r>
          </a:p>
          <a:p>
            <a:pPr fontAlgn="auto">
              <a:lnSpc>
                <a:spcPct val="90000"/>
              </a:lnSpc>
              <a:spcAft>
                <a:spcPts val="0"/>
              </a:spcAft>
              <a:defRPr/>
            </a:pPr>
            <a:r>
              <a:rPr lang="en-US" sz="4500" dirty="0" smtClean="0">
                <a:latin typeface="Times New Roman" pitchFamily="18" charset="0"/>
                <a:cs typeface="Times New Roman" pitchFamily="18" charset="0"/>
              </a:rPr>
              <a:t>Confusion</a:t>
            </a:r>
          </a:p>
          <a:p>
            <a:pPr fontAlgn="auto">
              <a:spcAft>
                <a:spcPts val="0"/>
              </a:spcAft>
              <a:buFont typeface="Arial" pitchFamily="34" charset="0"/>
              <a:buNone/>
              <a:defRPr/>
            </a:pPr>
            <a:endParaRPr lang="en-US" altLang="en-US" dirty="0" smtClean="0"/>
          </a:p>
          <a:p>
            <a:pPr fontAlgn="auto">
              <a:spcAft>
                <a:spcPts val="0"/>
              </a:spcAft>
              <a:buFontTx/>
              <a:buNone/>
              <a:defRPr/>
            </a:pPr>
            <a:r>
              <a:rPr lang="en-US" altLang="en-US" dirty="0" smtClean="0"/>
              <a:t>    </a:t>
            </a:r>
          </a:p>
        </p:txBody>
      </p:sp>
      <p:pic>
        <p:nvPicPr>
          <p:cNvPr id="44036" name="Picture 5" descr="C:\Program Files\Common Files\Microsoft Shared\Clipart\cagcat50\BD06639_.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00100" y="4000504"/>
            <a:ext cx="2070100" cy="220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288467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2000"/>
                                        <p:tgtEl>
                                          <p:spTgt spid="47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wipe(left)">
                                      <p:cBhvr>
                                        <p:cTn id="12" dur="500"/>
                                        <p:tgtEl>
                                          <p:spTgt spid="471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wipe(left)">
                                      <p:cBhvr>
                                        <p:cTn id="17" dur="500"/>
                                        <p:tgtEl>
                                          <p:spTgt spid="471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wipe(left)">
                                      <p:cBhvr>
                                        <p:cTn id="22" dur="500"/>
                                        <p:tgtEl>
                                          <p:spTgt spid="471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7107">
                                            <p:txEl>
                                              <p:pRg st="4" end="4"/>
                                            </p:txEl>
                                          </p:spTgt>
                                        </p:tgtEl>
                                        <p:attrNameLst>
                                          <p:attrName>style.visibility</p:attrName>
                                        </p:attrNameLst>
                                      </p:cBhvr>
                                      <p:to>
                                        <p:strVal val="visible"/>
                                      </p:to>
                                    </p:set>
                                    <p:animEffect transition="in" filter="wipe(left)">
                                      <p:cBhvr>
                                        <p:cTn id="27" dur="500"/>
                                        <p:tgtEl>
                                          <p:spTgt spid="4710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7107">
                                            <p:txEl>
                                              <p:pRg st="5" end="5"/>
                                            </p:txEl>
                                          </p:spTgt>
                                        </p:tgtEl>
                                        <p:attrNameLst>
                                          <p:attrName>style.visibility</p:attrName>
                                        </p:attrNameLst>
                                      </p:cBhvr>
                                      <p:to>
                                        <p:strVal val="visible"/>
                                      </p:to>
                                    </p:set>
                                    <p:animEffect transition="in" filter="wipe(left)">
                                      <p:cBhvr>
                                        <p:cTn id="32" dur="500"/>
                                        <p:tgtEl>
                                          <p:spTgt spid="4710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7107">
                                            <p:txEl>
                                              <p:pRg st="6" end="6"/>
                                            </p:txEl>
                                          </p:spTgt>
                                        </p:tgtEl>
                                        <p:attrNameLst>
                                          <p:attrName>style.visibility</p:attrName>
                                        </p:attrNameLst>
                                      </p:cBhvr>
                                      <p:to>
                                        <p:strVal val="visible"/>
                                      </p:to>
                                    </p:set>
                                    <p:animEffect transition="in" filter="wipe(left)">
                                      <p:cBhvr>
                                        <p:cTn id="37" dur="500"/>
                                        <p:tgtEl>
                                          <p:spTgt spid="4710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7107">
                                            <p:txEl>
                                              <p:pRg st="7" end="7"/>
                                            </p:txEl>
                                          </p:spTgt>
                                        </p:tgtEl>
                                        <p:attrNameLst>
                                          <p:attrName>style.visibility</p:attrName>
                                        </p:attrNameLst>
                                      </p:cBhvr>
                                      <p:to>
                                        <p:strVal val="visible"/>
                                      </p:to>
                                    </p:set>
                                    <p:animEffect transition="in" filter="wipe(left)">
                                      <p:cBhvr>
                                        <p:cTn id="42" dur="500"/>
                                        <p:tgtEl>
                                          <p:spTgt spid="4710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7107">
                                            <p:txEl>
                                              <p:pRg st="8" end="8"/>
                                            </p:txEl>
                                          </p:spTgt>
                                        </p:tgtEl>
                                        <p:attrNameLst>
                                          <p:attrName>style.visibility</p:attrName>
                                        </p:attrNameLst>
                                      </p:cBhvr>
                                      <p:to>
                                        <p:strVal val="visible"/>
                                      </p:to>
                                    </p:set>
                                    <p:animEffect transition="in" filter="wipe(left)">
                                      <p:cBhvr>
                                        <p:cTn id="47" dur="500"/>
                                        <p:tgtEl>
                                          <p:spTgt spid="4710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7107">
                                            <p:txEl>
                                              <p:pRg st="10" end="10"/>
                                            </p:txEl>
                                          </p:spTgt>
                                        </p:tgtEl>
                                        <p:attrNameLst>
                                          <p:attrName>style.visibility</p:attrName>
                                        </p:attrNameLst>
                                      </p:cBhvr>
                                      <p:to>
                                        <p:strVal val="visible"/>
                                      </p:to>
                                    </p:set>
                                    <p:animEffect transition="in" filter="wipe(left)">
                                      <p:cBhvr>
                                        <p:cTn id="52" dur="500"/>
                                        <p:tgtEl>
                                          <p:spTgt spid="4710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4000" smtClean="0"/>
              <a:t>Physical Examination in DKA</a:t>
            </a:r>
          </a:p>
        </p:txBody>
      </p:sp>
      <p:sp>
        <p:nvSpPr>
          <p:cNvPr id="46083" name="Rectangle 3"/>
          <p:cNvSpPr>
            <a:spLocks noGrp="1" noChangeArrowheads="1"/>
          </p:cNvSpPr>
          <p:nvPr>
            <p:ph idx="1"/>
          </p:nvPr>
        </p:nvSpPr>
        <p:spPr/>
        <p:txBody>
          <a:bodyPr/>
          <a:lstStyle/>
          <a:p>
            <a:pPr algn="l" rtl="0"/>
            <a:r>
              <a:rPr lang="en-US" dirty="0" smtClean="0"/>
              <a:t>Hypotension, tachycardia</a:t>
            </a:r>
          </a:p>
          <a:p>
            <a:pPr algn="l" rtl="0"/>
            <a:r>
              <a:rPr lang="en-US" dirty="0" err="1" smtClean="0"/>
              <a:t>Kussmaul</a:t>
            </a:r>
            <a:r>
              <a:rPr lang="en-US" dirty="0" smtClean="0"/>
              <a:t> breathing (deep, labored breaths)</a:t>
            </a:r>
          </a:p>
          <a:p>
            <a:pPr algn="l" rtl="0"/>
            <a:r>
              <a:rPr lang="en-US" dirty="0" smtClean="0"/>
              <a:t>Fruity odor to breath (due to acetone)</a:t>
            </a:r>
          </a:p>
          <a:p>
            <a:pPr algn="l" rtl="0"/>
            <a:r>
              <a:rPr lang="en-US" dirty="0" smtClean="0"/>
              <a:t>Dry mucus membranes</a:t>
            </a:r>
          </a:p>
          <a:p>
            <a:pPr algn="l" rtl="0"/>
            <a:r>
              <a:rPr lang="en-US" dirty="0" smtClean="0"/>
              <a:t>Confusion</a:t>
            </a:r>
          </a:p>
          <a:p>
            <a:pPr algn="l" rtl="0"/>
            <a:r>
              <a:rPr lang="en-US" dirty="0" smtClean="0"/>
              <a:t>Abdominal tenderness</a:t>
            </a:r>
          </a:p>
        </p:txBody>
      </p:sp>
    </p:spTree>
    <p:extLst>
      <p:ext uri="{BB962C8B-B14F-4D97-AF65-F5344CB8AC3E}">
        <p14:creationId xmlns:p14="http://schemas.microsoft.com/office/powerpoint/2010/main" xmlns="" val="18514271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9154" name="Title 4"/>
          <p:cNvSpPr>
            <a:spLocks noGrp="1"/>
          </p:cNvSpPr>
          <p:nvPr>
            <p:ph type="title"/>
          </p:nvPr>
        </p:nvSpPr>
        <p:spPr/>
        <p:txBody>
          <a:bodyPr/>
          <a:lstStyle/>
          <a:p>
            <a:r>
              <a:rPr lang="en-US" smtClean="0"/>
              <a:t>DKA</a:t>
            </a:r>
          </a:p>
        </p:txBody>
      </p:sp>
      <p:sp>
        <p:nvSpPr>
          <p:cNvPr id="49155" name="Content Placeholder 5"/>
          <p:cNvSpPr>
            <a:spLocks noGrp="1"/>
          </p:cNvSpPr>
          <p:nvPr>
            <p:ph idx="1"/>
          </p:nvPr>
        </p:nvSpPr>
        <p:spPr>
          <a:solidFill>
            <a:schemeClr val="accent3">
              <a:lumMod val="40000"/>
              <a:lumOff val="60000"/>
            </a:schemeClr>
          </a:solidFill>
        </p:spPr>
        <p:txBody>
          <a:bodyPr/>
          <a:lstStyle/>
          <a:p>
            <a:pPr algn="just" rtl="1"/>
            <a:r>
              <a:rPr lang="fa-IR" dirty="0" smtClean="0">
                <a:cs typeface="2  Mitra" pitchFamily="2" charset="-78"/>
              </a:rPr>
              <a:t>عفونت علت اصلی ابتلا و پیشرفت بیماران دیابتی به سمت </a:t>
            </a:r>
            <a:r>
              <a:rPr lang="en-US" dirty="0" smtClean="0">
                <a:cs typeface="2  Mitra" pitchFamily="2" charset="-78"/>
              </a:rPr>
              <a:t>DKA</a:t>
            </a:r>
            <a:r>
              <a:rPr lang="fa-IR" dirty="0" smtClean="0">
                <a:cs typeface="2  Mitra" pitchFamily="2" charset="-78"/>
              </a:rPr>
              <a:t> است .</a:t>
            </a:r>
          </a:p>
          <a:p>
            <a:pPr algn="just" rtl="1"/>
            <a:r>
              <a:rPr lang="fa-IR" dirty="0" smtClean="0">
                <a:cs typeface="2  Mitra" pitchFamily="2" charset="-78"/>
              </a:rPr>
              <a:t>کتواسیدوز همراه با التهاب حاد لوزالمعده نیز رخ می دهد که سطوح بالای آمیلاز و لیپاز سرم وجه افتراق آن از </a:t>
            </a:r>
            <a:r>
              <a:rPr lang="en-US" dirty="0" smtClean="0">
                <a:cs typeface="2  Mitra" pitchFamily="2" charset="-78"/>
              </a:rPr>
              <a:t>DKA</a:t>
            </a:r>
            <a:r>
              <a:rPr lang="fa-IR" dirty="0" smtClean="0">
                <a:cs typeface="2  Mitra" pitchFamily="2" charset="-78"/>
              </a:rPr>
              <a:t> است.</a:t>
            </a:r>
          </a:p>
          <a:p>
            <a:pPr algn="just" rtl="1"/>
            <a:r>
              <a:rPr lang="fa-IR" dirty="0" smtClean="0">
                <a:cs typeface="2  Mitra" pitchFamily="2" charset="-78"/>
              </a:rPr>
              <a:t>علل غیر دیابتی کتواسیدوز : کتواسیدوز شدید ناشی از گرسنگی و کتواسیدوز الکلی </a:t>
            </a:r>
            <a:endParaRPr lang="en-US" dirty="0" smtClean="0">
              <a:cs typeface="2  Mitra" pitchFamily="2" charset="-78"/>
            </a:endParaRPr>
          </a:p>
        </p:txBody>
      </p:sp>
    </p:spTree>
    <p:extLst>
      <p:ext uri="{BB962C8B-B14F-4D97-AF65-F5344CB8AC3E}">
        <p14:creationId xmlns:p14="http://schemas.microsoft.com/office/powerpoint/2010/main" xmlns="" val="108823856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4000" smtClean="0"/>
              <a:t>Diagnostic Criteria for DKA and HHS</a:t>
            </a:r>
          </a:p>
        </p:txBody>
      </p:sp>
      <p:graphicFrame>
        <p:nvGraphicFramePr>
          <p:cNvPr id="8309" name="Group 117"/>
          <p:cNvGraphicFramePr>
            <a:graphicFrameLocks noGrp="1"/>
          </p:cNvGraphicFramePr>
          <p:nvPr>
            <p:ph type="tbl" idx="1"/>
          </p:nvPr>
        </p:nvGraphicFramePr>
        <p:xfrm>
          <a:off x="457200" y="1828800"/>
          <a:ext cx="8229600" cy="4418221"/>
        </p:xfrm>
        <a:graphic>
          <a:graphicData uri="http://schemas.openxmlformats.org/drawingml/2006/table">
            <a:tbl>
              <a:tblPr/>
              <a:tblGrid>
                <a:gridCol w="2057400"/>
                <a:gridCol w="1371600"/>
                <a:gridCol w="1752600"/>
                <a:gridCol w="1676400"/>
                <a:gridCol w="1371600"/>
              </a:tblGrid>
              <a:tr h="457134">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6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rPr>
                        <a:t>Mild DKA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rPr>
                        <a:t>Moderate DKA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rPr>
                        <a:t>Severe DKA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rPr>
                        <a:t>HHS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579037">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Plasma glucose (mg/dL)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250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250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250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600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411104">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Arterial pH</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7.25-7.30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7.00-7.24</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&lt; 7.00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7.30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579037">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Sodium Bicarbonate (mEq/L)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15 – 18</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10 - &lt;15</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&lt; 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15</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411104">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Urine Ketones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small</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457134">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Serum </a:t>
                      </a:r>
                      <a:r>
                        <a:rPr kumimoji="0" lang="en-US" sz="1600" b="0" i="0" u="none" strike="noStrike" cap="none" normalizeH="0" baseline="0" dirty="0" err="1" smtClean="0">
                          <a:ln>
                            <a:noFill/>
                          </a:ln>
                          <a:solidFill>
                            <a:schemeClr val="tx1"/>
                          </a:solidFill>
                          <a:effectLst/>
                          <a:latin typeface="Times New Roman" pitchFamily="18" charset="0"/>
                        </a:rPr>
                        <a:t>Ketones</a:t>
                      </a:r>
                      <a:endParaRPr kumimoji="0" lang="en-US" sz="16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Positive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Small</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579037">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Serum Osmolality (mOsm/kg)</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&gt; 320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48729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Anion Gap</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12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&gt; 12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variable</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r>
              <a:tr h="457134">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Mental Status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AE2"/>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Alert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Alert/Drowsy</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Stupor/Coma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Stupor/Coma</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r>
            </a:tbl>
          </a:graphicData>
        </a:graphic>
      </p:graphicFrame>
    </p:spTree>
    <p:extLst>
      <p:ext uri="{BB962C8B-B14F-4D97-AF65-F5344CB8AC3E}">
        <p14:creationId xmlns:p14="http://schemas.microsoft.com/office/powerpoint/2010/main" xmlns="" val="4238699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smtClean="0"/>
              <a:t>Diabetic Ketoacidosis: </a:t>
            </a:r>
          </a:p>
        </p:txBody>
      </p:sp>
      <p:sp>
        <p:nvSpPr>
          <p:cNvPr id="47107" name="Rectangle 3"/>
          <p:cNvSpPr>
            <a:spLocks noGrp="1" noChangeArrowheads="1"/>
          </p:cNvSpPr>
          <p:nvPr>
            <p:ph idx="1"/>
          </p:nvPr>
        </p:nvSpPr>
        <p:spPr>
          <a:xfrm>
            <a:off x="228600" y="2057400"/>
            <a:ext cx="8534400" cy="4457700"/>
          </a:xfrm>
        </p:spPr>
        <p:txBody>
          <a:bodyPr rtlCol="0">
            <a:normAutofit lnSpcReduction="10000"/>
          </a:bodyPr>
          <a:lstStyle/>
          <a:p>
            <a:pPr algn="l" rtl="0" fontAlgn="auto">
              <a:spcAft>
                <a:spcPts val="0"/>
              </a:spcAft>
              <a:defRPr/>
            </a:pPr>
            <a:r>
              <a:rPr lang="en-US" altLang="en-US" dirty="0" smtClean="0"/>
              <a:t>Treatment involves 5 key components:</a:t>
            </a:r>
          </a:p>
          <a:p>
            <a:pPr algn="l" rtl="0" fontAlgn="auto">
              <a:spcAft>
                <a:spcPts val="0"/>
              </a:spcAft>
              <a:defRPr/>
            </a:pPr>
            <a:endParaRPr lang="en-US" altLang="en-US" dirty="0" smtClean="0"/>
          </a:p>
          <a:p>
            <a:pPr algn="l" rtl="0" fontAlgn="auto">
              <a:spcAft>
                <a:spcPts val="0"/>
              </a:spcAft>
              <a:defRPr/>
            </a:pPr>
            <a:r>
              <a:rPr lang="en-US" altLang="en-US" dirty="0" smtClean="0"/>
              <a:t>Monitoring</a:t>
            </a:r>
          </a:p>
          <a:p>
            <a:pPr algn="l" rtl="0" fontAlgn="auto">
              <a:spcAft>
                <a:spcPts val="0"/>
              </a:spcAft>
              <a:defRPr/>
            </a:pPr>
            <a:r>
              <a:rPr lang="en-US" altLang="en-US" dirty="0" smtClean="0"/>
              <a:t>Fluid resuscitation</a:t>
            </a:r>
          </a:p>
          <a:p>
            <a:pPr algn="l" rtl="0" fontAlgn="auto">
              <a:spcAft>
                <a:spcPts val="0"/>
              </a:spcAft>
              <a:defRPr/>
            </a:pPr>
            <a:r>
              <a:rPr lang="en-US" altLang="en-US" dirty="0" smtClean="0"/>
              <a:t>Insulin and dextrose infusion</a:t>
            </a:r>
          </a:p>
          <a:p>
            <a:pPr algn="l" rtl="0" fontAlgn="auto">
              <a:spcAft>
                <a:spcPts val="0"/>
              </a:spcAft>
              <a:defRPr/>
            </a:pPr>
            <a:r>
              <a:rPr lang="en-US" altLang="en-US" dirty="0" smtClean="0"/>
              <a:t>Electrolyte repletion</a:t>
            </a:r>
          </a:p>
          <a:p>
            <a:pPr algn="l" rtl="0" fontAlgn="auto">
              <a:spcAft>
                <a:spcPts val="0"/>
              </a:spcAft>
              <a:defRPr/>
            </a:pPr>
            <a:r>
              <a:rPr lang="en-US" altLang="en-US" dirty="0" smtClean="0"/>
              <a:t>Treating underlying cause</a:t>
            </a:r>
          </a:p>
          <a:p>
            <a:pPr algn="l" rtl="0" fontAlgn="auto">
              <a:spcAft>
                <a:spcPts val="0"/>
              </a:spcAft>
              <a:buFontTx/>
              <a:buNone/>
              <a:defRPr/>
            </a:pPr>
            <a:r>
              <a:rPr lang="en-US" altLang="en-US" dirty="0" smtClean="0"/>
              <a:t>    </a:t>
            </a:r>
          </a:p>
        </p:txBody>
      </p:sp>
      <p:pic>
        <p:nvPicPr>
          <p:cNvPr id="52228" name="Picture 2" descr="http://www.doh.state.fl.us/disease_ctrl/epi/Epi_Updates/Images/emergency.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429256" y="4495800"/>
            <a:ext cx="34290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801293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2000"/>
                                        <p:tgtEl>
                                          <p:spTgt spid="47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wipe(left)">
                                      <p:cBhvr>
                                        <p:cTn id="12" dur="500"/>
                                        <p:tgtEl>
                                          <p:spTgt spid="471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wipe(left)">
                                      <p:cBhvr>
                                        <p:cTn id="17" dur="500"/>
                                        <p:tgtEl>
                                          <p:spTgt spid="471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wipe(left)">
                                      <p:cBhvr>
                                        <p:cTn id="22" dur="500"/>
                                        <p:tgtEl>
                                          <p:spTgt spid="471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7107">
                                            <p:txEl>
                                              <p:pRg st="4" end="4"/>
                                            </p:txEl>
                                          </p:spTgt>
                                        </p:tgtEl>
                                        <p:attrNameLst>
                                          <p:attrName>style.visibility</p:attrName>
                                        </p:attrNameLst>
                                      </p:cBhvr>
                                      <p:to>
                                        <p:strVal val="visible"/>
                                      </p:to>
                                    </p:set>
                                    <p:animEffect transition="in" filter="wipe(left)">
                                      <p:cBhvr>
                                        <p:cTn id="27" dur="500"/>
                                        <p:tgtEl>
                                          <p:spTgt spid="4710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7107">
                                            <p:txEl>
                                              <p:pRg st="5" end="5"/>
                                            </p:txEl>
                                          </p:spTgt>
                                        </p:tgtEl>
                                        <p:attrNameLst>
                                          <p:attrName>style.visibility</p:attrName>
                                        </p:attrNameLst>
                                      </p:cBhvr>
                                      <p:to>
                                        <p:strVal val="visible"/>
                                      </p:to>
                                    </p:set>
                                    <p:animEffect transition="in" filter="wipe(left)">
                                      <p:cBhvr>
                                        <p:cTn id="32" dur="500"/>
                                        <p:tgtEl>
                                          <p:spTgt spid="4710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7107">
                                            <p:txEl>
                                              <p:pRg st="6" end="6"/>
                                            </p:txEl>
                                          </p:spTgt>
                                        </p:tgtEl>
                                        <p:attrNameLst>
                                          <p:attrName>style.visibility</p:attrName>
                                        </p:attrNameLst>
                                      </p:cBhvr>
                                      <p:to>
                                        <p:strVal val="visible"/>
                                      </p:to>
                                    </p:set>
                                    <p:animEffect transition="in" filter="wipe(left)">
                                      <p:cBhvr>
                                        <p:cTn id="37" dur="500"/>
                                        <p:tgtEl>
                                          <p:spTgt spid="4710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7107">
                                            <p:txEl>
                                              <p:pRg st="7" end="7"/>
                                            </p:txEl>
                                          </p:spTgt>
                                        </p:tgtEl>
                                        <p:attrNameLst>
                                          <p:attrName>style.visibility</p:attrName>
                                        </p:attrNameLst>
                                      </p:cBhvr>
                                      <p:to>
                                        <p:strVal val="visible"/>
                                      </p:to>
                                    </p:set>
                                    <p:animEffect transition="in" filter="wipe(left)">
                                      <p:cBhvr>
                                        <p:cTn id="42" dur="500"/>
                                        <p:tgtEl>
                                          <p:spTgt spid="471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altLang="en-US" dirty="0" smtClean="0"/>
              <a:t>DKA- Monitoring</a:t>
            </a:r>
            <a:br>
              <a:rPr lang="en-US" altLang="en-US" dirty="0" smtClean="0"/>
            </a:br>
            <a:r>
              <a:rPr lang="en-US" altLang="en-US" dirty="0" smtClean="0"/>
              <a:t>Standard blood work</a:t>
            </a:r>
            <a:endParaRPr lang="fa-IR" dirty="0"/>
          </a:p>
        </p:txBody>
      </p:sp>
      <p:sp>
        <p:nvSpPr>
          <p:cNvPr id="56323" name="Content Placeholder 2"/>
          <p:cNvSpPr>
            <a:spLocks noGrp="1"/>
          </p:cNvSpPr>
          <p:nvPr>
            <p:ph idx="1"/>
          </p:nvPr>
        </p:nvSpPr>
        <p:spPr>
          <a:xfrm>
            <a:off x="-228600" y="1600200"/>
            <a:ext cx="9372600" cy="4525963"/>
          </a:xfrm>
        </p:spPr>
        <p:txBody>
          <a:bodyPr/>
          <a:lstStyle/>
          <a:p>
            <a:pPr algn="r" rtl="1"/>
            <a:r>
              <a:rPr lang="fa-IR" smtClean="0"/>
              <a:t>در طول درمان باید شاخص های زیر به طور مرتب کنترل شوند :</a:t>
            </a:r>
          </a:p>
          <a:p>
            <a:pPr algn="r" rtl="1"/>
            <a:r>
              <a:rPr lang="en-US" smtClean="0"/>
              <a:t>VS</a:t>
            </a:r>
            <a:r>
              <a:rPr lang="fa-IR" smtClean="0"/>
              <a:t> ، </a:t>
            </a:r>
            <a:r>
              <a:rPr lang="en-US" smtClean="0"/>
              <a:t>I&amp;O</a:t>
            </a:r>
            <a:r>
              <a:rPr lang="fa-IR" smtClean="0"/>
              <a:t> ، </a:t>
            </a:r>
            <a:r>
              <a:rPr lang="en-US" smtClean="0"/>
              <a:t>BS</a:t>
            </a:r>
            <a:r>
              <a:rPr lang="fa-IR" smtClean="0"/>
              <a:t>، </a:t>
            </a:r>
            <a:r>
              <a:rPr lang="en-US" smtClean="0"/>
              <a:t> EKG</a:t>
            </a:r>
            <a:r>
              <a:rPr lang="fa-IR" smtClean="0"/>
              <a:t>،</a:t>
            </a:r>
            <a:r>
              <a:rPr lang="en-US" smtClean="0"/>
              <a:t> ABG </a:t>
            </a:r>
            <a:r>
              <a:rPr lang="fa-IR" smtClean="0"/>
              <a:t> ، وضعیت روانی         </a:t>
            </a:r>
            <a:r>
              <a:rPr lang="en-US" smtClean="0"/>
              <a:t>Q 1 h</a:t>
            </a:r>
            <a:r>
              <a:rPr lang="fa-IR" smtClean="0"/>
              <a:t> </a:t>
            </a:r>
          </a:p>
          <a:p>
            <a:pPr algn="r" rtl="1">
              <a:buFont typeface="Arial" pitchFamily="34" charset="0"/>
              <a:buNone/>
            </a:pPr>
            <a:endParaRPr lang="fa-IR" smtClean="0"/>
          </a:p>
          <a:p>
            <a:pPr algn="r" rtl="1"/>
            <a:r>
              <a:rPr lang="en-US" smtClean="0"/>
              <a:t>Na</a:t>
            </a:r>
            <a:r>
              <a:rPr lang="fa-IR" smtClean="0"/>
              <a:t>،</a:t>
            </a:r>
            <a:r>
              <a:rPr lang="en-US" smtClean="0"/>
              <a:t> K </a:t>
            </a:r>
            <a:r>
              <a:rPr lang="fa-IR" smtClean="0"/>
              <a:t>،</a:t>
            </a:r>
            <a:r>
              <a:rPr lang="en-US" smtClean="0"/>
              <a:t> Cl</a:t>
            </a:r>
            <a:r>
              <a:rPr lang="fa-IR" smtClean="0"/>
              <a:t>،</a:t>
            </a:r>
            <a:r>
              <a:rPr lang="en-US" smtClean="0"/>
              <a:t> HCO3 </a:t>
            </a:r>
            <a:r>
              <a:rPr lang="fa-IR" smtClean="0"/>
              <a:t>             </a:t>
            </a:r>
            <a:r>
              <a:rPr lang="en-US" smtClean="0"/>
              <a:t>Q 2h</a:t>
            </a:r>
          </a:p>
          <a:p>
            <a:pPr algn="r" rtl="1"/>
            <a:endParaRPr lang="en-US" smtClean="0"/>
          </a:p>
          <a:p>
            <a:pPr algn="r" rtl="1"/>
            <a:r>
              <a:rPr lang="en-US" smtClean="0"/>
              <a:t>BUN</a:t>
            </a:r>
            <a:r>
              <a:rPr lang="fa-IR" smtClean="0"/>
              <a:t> ، </a:t>
            </a:r>
            <a:r>
              <a:rPr lang="en-US" smtClean="0"/>
              <a:t>Cr</a:t>
            </a:r>
            <a:r>
              <a:rPr lang="fa-IR" smtClean="0"/>
              <a:t> ، </a:t>
            </a:r>
            <a:r>
              <a:rPr lang="en-US" smtClean="0"/>
              <a:t>Mg</a:t>
            </a:r>
            <a:r>
              <a:rPr lang="fa-IR" smtClean="0"/>
              <a:t> ، </a:t>
            </a:r>
            <a:r>
              <a:rPr lang="en-US" smtClean="0"/>
              <a:t>Ca</a:t>
            </a:r>
            <a:r>
              <a:rPr lang="fa-IR" smtClean="0"/>
              <a:t> ، </a:t>
            </a:r>
            <a:r>
              <a:rPr lang="en-US" smtClean="0"/>
              <a:t>Po4</a:t>
            </a:r>
            <a:r>
              <a:rPr lang="fa-IR" smtClean="0"/>
              <a:t>            </a:t>
            </a:r>
            <a:r>
              <a:rPr lang="en-US" smtClean="0"/>
              <a:t>Q 6 h</a:t>
            </a:r>
            <a:r>
              <a:rPr lang="fa-IR" smtClean="0"/>
              <a:t> </a:t>
            </a:r>
          </a:p>
          <a:p>
            <a:pPr algn="r" rtl="1"/>
            <a:endParaRPr lang="fa-IR" smtClean="0"/>
          </a:p>
          <a:p>
            <a:pPr algn="r" rtl="1">
              <a:buFont typeface="Arial" pitchFamily="34" charset="0"/>
              <a:buNone/>
            </a:pPr>
            <a:endParaRPr lang="fa-IR" smtClean="0"/>
          </a:p>
        </p:txBody>
      </p:sp>
      <p:sp>
        <p:nvSpPr>
          <p:cNvPr id="4" name="Down Arrow 3"/>
          <p:cNvSpPr/>
          <p:nvPr/>
        </p:nvSpPr>
        <p:spPr>
          <a:xfrm rot="5400000">
            <a:off x="1485900" y="21717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fa-IR">
              <a:solidFill>
                <a:prstClr val="white"/>
              </a:solidFill>
            </a:endParaRPr>
          </a:p>
        </p:txBody>
      </p:sp>
      <p:sp>
        <p:nvSpPr>
          <p:cNvPr id="7" name="Down Arrow 6"/>
          <p:cNvSpPr/>
          <p:nvPr/>
        </p:nvSpPr>
        <p:spPr>
          <a:xfrm rot="5400000">
            <a:off x="5181600" y="3352800"/>
            <a:ext cx="4572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fa-IR">
              <a:solidFill>
                <a:prstClr val="white"/>
              </a:solidFill>
            </a:endParaRPr>
          </a:p>
        </p:txBody>
      </p:sp>
      <p:sp>
        <p:nvSpPr>
          <p:cNvPr id="8" name="Down Arrow 7"/>
          <p:cNvSpPr/>
          <p:nvPr/>
        </p:nvSpPr>
        <p:spPr>
          <a:xfrm rot="5400000">
            <a:off x="3675856" y="4325144"/>
            <a:ext cx="484188"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fa-IR">
              <a:solidFill>
                <a:prstClr val="white"/>
              </a:solidFill>
            </a:endParaRPr>
          </a:p>
        </p:txBody>
      </p:sp>
    </p:spTree>
    <p:extLst>
      <p:ext uri="{BB962C8B-B14F-4D97-AF65-F5344CB8AC3E}">
        <p14:creationId xmlns:p14="http://schemas.microsoft.com/office/powerpoint/2010/main" xmlns="" val="4510014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ltLang="en-US" smtClean="0"/>
              <a:t>DKA- Fluids</a:t>
            </a:r>
            <a:endParaRPr lang="en-US" smtClean="0"/>
          </a:p>
        </p:txBody>
      </p:sp>
      <p:sp>
        <p:nvSpPr>
          <p:cNvPr id="59395" name="Content Placeholder 2"/>
          <p:cNvSpPr>
            <a:spLocks noGrp="1"/>
          </p:cNvSpPr>
          <p:nvPr>
            <p:ph idx="1"/>
          </p:nvPr>
        </p:nvSpPr>
        <p:spPr/>
        <p:txBody>
          <a:bodyPr/>
          <a:lstStyle/>
          <a:p>
            <a:pPr algn="just" rtl="1"/>
            <a:r>
              <a:rPr lang="fa-IR" dirty="0" smtClean="0"/>
              <a:t>تنظیم سرعت انفوزیون بر مبنای اندازه گیری فشار خون  متوسط شریانی ، اندازه گیری فشار ورید مرکزی و برون ده ادراری است .</a:t>
            </a:r>
          </a:p>
          <a:p>
            <a:pPr algn="just" rtl="1"/>
            <a:r>
              <a:rPr lang="fa-IR" dirty="0" smtClean="0"/>
              <a:t>انسولین درمانی نباید بدون تصحیح هم زمان کمبود حجم مایعات شروع شود.</a:t>
            </a:r>
          </a:p>
          <a:p>
            <a:pPr algn="just" rtl="1"/>
            <a:r>
              <a:rPr lang="en-US" altLang="en-US" dirty="0" smtClean="0"/>
              <a:t>15-20 ml/kg </a:t>
            </a:r>
            <a:r>
              <a:rPr lang="fa-IR" altLang="en-US" dirty="0" smtClean="0"/>
              <a:t>سرم نرمل سالین شروع می شود و در صورت رسیدن گلوکز به زیر 250 به </a:t>
            </a:r>
            <a:r>
              <a:rPr lang="en-US" altLang="en-US" dirty="0" smtClean="0"/>
              <a:t> D5W/.45% </a:t>
            </a:r>
            <a:r>
              <a:rPr lang="fa-IR" altLang="en-US" dirty="0" smtClean="0"/>
              <a:t>تغییر می یابد.</a:t>
            </a:r>
            <a:endParaRPr lang="en-US" dirty="0" smtClean="0">
              <a:cs typeface="Lotus" pitchFamily="2" charset="-78"/>
            </a:endParaRPr>
          </a:p>
        </p:txBody>
      </p:sp>
    </p:spTree>
    <p:extLst>
      <p:ext uri="{BB962C8B-B14F-4D97-AF65-F5344CB8AC3E}">
        <p14:creationId xmlns:p14="http://schemas.microsoft.com/office/powerpoint/2010/main" xmlns="" val="3747843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dirty="0" smtClean="0"/>
              <a:t>DKA-Insulin</a:t>
            </a:r>
          </a:p>
        </p:txBody>
      </p:sp>
      <p:sp>
        <p:nvSpPr>
          <p:cNvPr id="62467" name="Content Placeholder 2"/>
          <p:cNvSpPr>
            <a:spLocks noGrp="1"/>
          </p:cNvSpPr>
          <p:nvPr>
            <p:ph idx="1"/>
          </p:nvPr>
        </p:nvSpPr>
        <p:spPr/>
        <p:txBody>
          <a:bodyPr/>
          <a:lstStyle/>
          <a:p>
            <a:pPr algn="r" rtl="1"/>
            <a:r>
              <a:rPr lang="en-US" sz="2800" dirty="0" smtClean="0"/>
              <a:t>0.1 U/kg/hr </a:t>
            </a:r>
            <a:r>
              <a:rPr lang="fa-IR" sz="2800" dirty="0" smtClean="0"/>
              <a:t>شروع انسولین با دوز بولوس و سپس انفوزیون همین دوزاز انسولین رگولار</a:t>
            </a:r>
          </a:p>
          <a:p>
            <a:pPr algn="r" rtl="1"/>
            <a:r>
              <a:rPr lang="fa-IR" sz="2800" dirty="0" smtClean="0"/>
              <a:t>هدف کاهش میزان گلوکز خون به میزان</a:t>
            </a:r>
            <a:r>
              <a:rPr lang="en-US" sz="2800" u="sng" dirty="0" smtClean="0"/>
              <a:t>&lt;</a:t>
            </a:r>
            <a:r>
              <a:rPr lang="en-US" sz="2800" dirty="0" smtClean="0"/>
              <a:t> 100 mg/</a:t>
            </a:r>
            <a:r>
              <a:rPr lang="en-US" sz="2800" dirty="0" err="1" smtClean="0"/>
              <a:t>dL</a:t>
            </a:r>
            <a:r>
              <a:rPr lang="en-US" sz="2800" dirty="0" smtClean="0"/>
              <a:t>/hr</a:t>
            </a:r>
            <a:endParaRPr lang="fa-IR" sz="2800" dirty="0" smtClean="0"/>
          </a:p>
          <a:p>
            <a:pPr algn="just" rtl="1"/>
            <a:r>
              <a:rPr lang="fa-IR" sz="2800" dirty="0" smtClean="0"/>
              <a:t>اگر گلوکز سرم به میزان</a:t>
            </a:r>
            <a:r>
              <a:rPr lang="en-US" sz="2800" dirty="0" smtClean="0"/>
              <a:t>mg/dl </a:t>
            </a:r>
            <a:r>
              <a:rPr lang="fa-IR" sz="2800" dirty="0" smtClean="0"/>
              <a:t>  50-70  در ساعت اول پایین نیامد ، انفوزیون انسولین باید دو برابر میزان پایه انجام شود .</a:t>
            </a:r>
          </a:p>
          <a:p>
            <a:pPr algn="just" rtl="1"/>
            <a:r>
              <a:rPr lang="fa-IR" sz="2800" dirty="0" smtClean="0"/>
              <a:t>هنگامی که گلوکز سرم به</a:t>
            </a:r>
            <a:r>
              <a:rPr lang="en-US" sz="2800" dirty="0" smtClean="0"/>
              <a:t> mg/dl </a:t>
            </a:r>
            <a:r>
              <a:rPr lang="fa-IR" sz="2800" dirty="0" smtClean="0"/>
              <a:t> 250  رسید ، انفوزیون انسولین باید تا سرعت 2-4 واحد در ساعت کاهش و مایعات وریدی نیز به سالین نیم نرمال به همراه گلوکز تغییر یابد.</a:t>
            </a:r>
          </a:p>
        </p:txBody>
      </p:sp>
    </p:spTree>
    <p:extLst>
      <p:ext uri="{BB962C8B-B14F-4D97-AF65-F5344CB8AC3E}">
        <p14:creationId xmlns:p14="http://schemas.microsoft.com/office/powerpoint/2010/main" xmlns="" val="25217876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196752"/>
            <a:ext cx="8229600" cy="4525963"/>
          </a:xfrm>
          <a:solidFill>
            <a:schemeClr val="accent6">
              <a:lumMod val="60000"/>
              <a:lumOff val="40000"/>
            </a:schemeClr>
          </a:solidFill>
        </p:spPr>
        <p:txBody>
          <a:bodyPr/>
          <a:lstStyle/>
          <a:p>
            <a:pPr algn="just" rtl="1"/>
            <a:r>
              <a:rPr lang="fa-IR" dirty="0" smtClean="0"/>
              <a:t>انسولین جذب پلاستیک می شود .</a:t>
            </a:r>
          </a:p>
          <a:p>
            <a:pPr algn="just" rtl="1"/>
            <a:r>
              <a:rPr lang="fa-IR" dirty="0" smtClean="0"/>
              <a:t>برای جلوگیری از آن 100 سی سی سرم و 10 واحد انسولین در میکروست ریخته و میکروست شستشو داده می شود .</a:t>
            </a: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dirty="0" smtClean="0"/>
              <a:t>DKA</a:t>
            </a:r>
            <a:endParaRPr lang="fa-IR" dirty="0" smtClean="0"/>
          </a:p>
        </p:txBody>
      </p:sp>
      <p:sp>
        <p:nvSpPr>
          <p:cNvPr id="64515" name="Content Placeholder 2"/>
          <p:cNvSpPr>
            <a:spLocks noGrp="1"/>
          </p:cNvSpPr>
          <p:nvPr>
            <p:ph idx="1"/>
          </p:nvPr>
        </p:nvSpPr>
        <p:spPr>
          <a:solidFill>
            <a:schemeClr val="bg1">
              <a:lumMod val="95000"/>
            </a:schemeClr>
          </a:solidFill>
        </p:spPr>
        <p:txBody>
          <a:bodyPr/>
          <a:lstStyle/>
          <a:p>
            <a:pPr algn="r" rtl="1"/>
            <a:endParaRPr lang="fa-IR" dirty="0" smtClean="0"/>
          </a:p>
          <a:p>
            <a:pPr algn="r" rtl="1"/>
            <a:r>
              <a:rPr lang="fa-IR" dirty="0" smtClean="0"/>
              <a:t>چنان چه بیمار استفراغ می کند یا دچار تغییر وضعیت ذهنی است لازم است به منظور جلوگیری از آسپیراسیون محتویات معده  </a:t>
            </a:r>
            <a:r>
              <a:rPr lang="en-US" dirty="0" smtClean="0"/>
              <a:t>NGT</a:t>
            </a:r>
            <a:r>
              <a:rPr lang="fa-IR" dirty="0" smtClean="0"/>
              <a:t> فیکس گردد .</a:t>
            </a:r>
          </a:p>
        </p:txBody>
      </p:sp>
    </p:spTree>
    <p:extLst>
      <p:ext uri="{BB962C8B-B14F-4D97-AF65-F5344CB8AC3E}">
        <p14:creationId xmlns:p14="http://schemas.microsoft.com/office/powerpoint/2010/main" xmlns="" val="4194825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rtl="1"/>
            <a:r>
              <a:rPr lang="fa-IR" dirty="0" smtClean="0">
                <a:solidFill>
                  <a:srgbClr val="FF0000"/>
                </a:solidFill>
                <a:cs typeface="2  Mitra" pitchFamily="2" charset="-78"/>
              </a:rPr>
              <a:t>هیپوگلایسمی</a:t>
            </a:r>
            <a:endParaRPr lang="en-US" dirty="0" smtClean="0">
              <a:solidFill>
                <a:srgbClr val="FF0000"/>
              </a:solidFill>
              <a:cs typeface="2  Mitra" pitchFamily="2" charset="-78"/>
            </a:endParaRPr>
          </a:p>
        </p:txBody>
      </p:sp>
      <p:sp>
        <p:nvSpPr>
          <p:cNvPr id="11267" name="Content Placeholder 2"/>
          <p:cNvSpPr>
            <a:spLocks noGrp="1"/>
          </p:cNvSpPr>
          <p:nvPr>
            <p:ph idx="1"/>
          </p:nvPr>
        </p:nvSpPr>
        <p:spPr>
          <a:xfrm>
            <a:off x="533400" y="1219200"/>
            <a:ext cx="8229600" cy="4525963"/>
          </a:xfrm>
        </p:spPr>
        <p:txBody>
          <a:bodyPr/>
          <a:lstStyle/>
          <a:p>
            <a:pPr algn="r" rtl="1"/>
            <a:r>
              <a:rPr lang="fa-IR" dirty="0" smtClean="0">
                <a:cs typeface="B Nazanin" pitchFamily="2" charset="-78"/>
              </a:rPr>
              <a:t> </a:t>
            </a:r>
            <a:r>
              <a:rPr lang="fa-IR" sz="2400" dirty="0" smtClean="0">
                <a:latin typeface="Arial" pitchFamily="34" charset="0"/>
                <a:cs typeface="2  Mitra" pitchFamily="2" charset="-78"/>
              </a:rPr>
              <a:t>کاهش قند خون  به کمتر از 60 میلی گرم بر دسی لیتر</a:t>
            </a:r>
          </a:p>
          <a:p>
            <a:pPr algn="r" rtl="1"/>
            <a:r>
              <a:rPr lang="fa-IR" sz="2400" dirty="0" smtClean="0">
                <a:latin typeface="Arial" pitchFamily="34" charset="0"/>
                <a:cs typeface="2  Mitra" pitchFamily="2" charset="-78"/>
              </a:rPr>
              <a:t>به سه دسته کلی هیپوگلایسمی دارویی ، ناشتا و هیپوگلایسمی پس از غذا تقسیم می شود.</a:t>
            </a:r>
          </a:p>
          <a:p>
            <a:pPr algn="r" rtl="1"/>
            <a:r>
              <a:rPr lang="fa-IR" sz="2400" dirty="0" smtClean="0">
                <a:latin typeface="Arial" pitchFamily="34" charset="0"/>
                <a:cs typeface="2  Mitra" pitchFamily="2" charset="-78"/>
              </a:rPr>
              <a:t>شایعترین علل هیپوگلایسمی در بیماران دیابتی : افزایش دوز انسولین یا داروهای خوراکی کاهنده قند خون</a:t>
            </a:r>
          </a:p>
          <a:p>
            <a:pPr algn="r" rtl="1"/>
            <a:r>
              <a:rPr lang="fa-IR" sz="2400" dirty="0" smtClean="0">
                <a:latin typeface="Arial" pitchFamily="34" charset="0"/>
                <a:cs typeface="2  Mitra" pitchFamily="2" charset="-78"/>
              </a:rPr>
              <a:t>با افت قند خون اپی نفرین ، گلوکاگون ، کورتیکواسترويید ها و هورمون رشد آزاد می شود و علایم آدرنرژیک (تاکیکاردی ، تعریق ، لرزش و گرسنگی)ایجاد می شود.</a:t>
            </a:r>
          </a:p>
          <a:p>
            <a:pPr algn="r" rtl="1"/>
            <a:endParaRPr lang="fa-IR" sz="2400" dirty="0" smtClean="0">
              <a:cs typeface="B Nazanin" pitchFamily="2" charset="-78"/>
            </a:endParaRPr>
          </a:p>
          <a:p>
            <a:pPr algn="r" rtl="1"/>
            <a:endParaRPr lang="fa-IR" sz="2400" dirty="0" smtClean="0">
              <a:cs typeface="B Nazanin" pitchFamily="2" charset="-78"/>
            </a:endParaRPr>
          </a:p>
          <a:p>
            <a:pPr algn="r" rtl="1"/>
            <a:endParaRPr lang="en-US" sz="4400" dirty="0" smtClean="0">
              <a:cs typeface="B Nazanin" pitchFamily="2" charset="-78"/>
            </a:endParaRPr>
          </a:p>
        </p:txBody>
      </p:sp>
    </p:spTree>
    <p:extLst>
      <p:ext uri="{BB962C8B-B14F-4D97-AF65-F5344CB8AC3E}">
        <p14:creationId xmlns:p14="http://schemas.microsoft.com/office/powerpoint/2010/main" xmlns="" val="25663348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Electrolytes- K</a:t>
            </a:r>
            <a:endParaRPr lang="fa-IR" dirty="0"/>
          </a:p>
        </p:txBody>
      </p:sp>
      <p:sp>
        <p:nvSpPr>
          <p:cNvPr id="3" name="Content Placeholder 2"/>
          <p:cNvSpPr>
            <a:spLocks noGrp="1"/>
          </p:cNvSpPr>
          <p:nvPr>
            <p:ph idx="1"/>
          </p:nvPr>
        </p:nvSpPr>
        <p:spPr>
          <a:xfrm>
            <a:off x="539552" y="1340768"/>
            <a:ext cx="8229600" cy="4525963"/>
          </a:xfrm>
          <a:solidFill>
            <a:schemeClr val="accent1">
              <a:lumMod val="40000"/>
              <a:lumOff val="60000"/>
            </a:schemeClr>
          </a:solidFill>
        </p:spPr>
        <p:txBody>
          <a:bodyPr/>
          <a:lstStyle/>
          <a:p>
            <a:pPr algn="just" rtl="1"/>
            <a:r>
              <a:rPr lang="fa-IR" dirty="0" smtClean="0"/>
              <a:t>به دلیل نقصان شدید انسولین ووجود اسیدوز پتاسیم سرم افزایش می یابد .</a:t>
            </a:r>
          </a:p>
          <a:p>
            <a:pPr algn="just" rtl="1"/>
            <a:r>
              <a:rPr lang="fa-IR" dirty="0" smtClean="0"/>
              <a:t>به ازای هر 0/1 واحد کاهش </a:t>
            </a:r>
            <a:r>
              <a:rPr lang="en-US" dirty="0" smtClean="0"/>
              <a:t>PH</a:t>
            </a:r>
            <a:r>
              <a:rPr lang="fa-IR" dirty="0" smtClean="0"/>
              <a:t> حدود 0/6 پتاسیم افزایش می یابد .</a:t>
            </a:r>
          </a:p>
          <a:p>
            <a:pPr algn="just" rtl="1"/>
            <a:r>
              <a:rPr lang="fa-IR" dirty="0" smtClean="0"/>
              <a:t>به عبارت دیگر طبیعی یا پایین بودن سطح پتاسیم سرم نشان دهنده کمود شدید پتاسیم بدن </a:t>
            </a:r>
            <a:r>
              <a:rPr lang="fa-IR" dirty="0" smtClean="0"/>
              <a:t>بوده و </a:t>
            </a:r>
            <a:r>
              <a:rPr lang="fa-IR" dirty="0" smtClean="0"/>
              <a:t>امکان هیپوکالمی با درمان کتواسیدوز بالا می رود.</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7586" name="Title 4"/>
          <p:cNvSpPr>
            <a:spLocks noGrp="1"/>
          </p:cNvSpPr>
          <p:nvPr>
            <p:ph type="title"/>
          </p:nvPr>
        </p:nvSpPr>
        <p:spPr/>
        <p:txBody>
          <a:bodyPr/>
          <a:lstStyle/>
          <a:p>
            <a:r>
              <a:rPr lang="en-US" altLang="en-US" dirty="0" smtClean="0"/>
              <a:t>Electrolytes- K</a:t>
            </a:r>
            <a:endParaRPr lang="en-US" dirty="0" smtClean="0"/>
          </a:p>
        </p:txBody>
      </p:sp>
      <p:sp>
        <p:nvSpPr>
          <p:cNvPr id="67587" name="Content Placeholder 5"/>
          <p:cNvSpPr>
            <a:spLocks noGrp="1"/>
          </p:cNvSpPr>
          <p:nvPr>
            <p:ph idx="1"/>
          </p:nvPr>
        </p:nvSpPr>
        <p:spPr/>
        <p:txBody>
          <a:bodyPr/>
          <a:lstStyle/>
          <a:p>
            <a:pPr algn="just" rtl="1"/>
            <a:r>
              <a:rPr lang="fa-IR" sz="2800" dirty="0" smtClean="0"/>
              <a:t>اگر پتاسیم سرم کمتر از 3.3 میلی اکی والان بر لیتر است بایستی انسولین قطع شده و 40 میلی اکی والان پتاسیم تجویز گردد تا پتاسیم به بیش از 3.3 میلی اکی والان بر لیتر افزایش یابد.</a:t>
            </a:r>
          </a:p>
          <a:p>
            <a:pPr algn="just" rtl="1"/>
            <a:r>
              <a:rPr lang="fa-IR" sz="2800" dirty="0" smtClean="0"/>
              <a:t>اگر سطح پتاسیم بیش از 5 میلی اکی والان بر لیتر بود آنگاه انفوزیون پتاسیم قطع وسطح پتاسیم هر دو ساعت یک بار اندازه گیری می شود. </a:t>
            </a:r>
          </a:p>
          <a:p>
            <a:pPr algn="just" rtl="1"/>
            <a:r>
              <a:rPr lang="fa-IR" sz="2800" dirty="0" smtClean="0"/>
              <a:t>در صورتی که سطح پتاسیم بین 3.3 -5 میلی اکی والان بر لیتر باشد به هر لیتر سرم بین 20-30 میلی اکی والان بر لیتر پتاسیم اضافه می شود.  </a:t>
            </a:r>
            <a:endParaRPr lang="en-US" sz="2800" dirty="0" smtClean="0"/>
          </a:p>
        </p:txBody>
      </p:sp>
    </p:spTree>
    <p:extLst>
      <p:ext uri="{BB962C8B-B14F-4D97-AF65-F5344CB8AC3E}">
        <p14:creationId xmlns:p14="http://schemas.microsoft.com/office/powerpoint/2010/main" xmlns="" val="203703617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1682" name="Title 4"/>
          <p:cNvSpPr>
            <a:spLocks noGrp="1"/>
          </p:cNvSpPr>
          <p:nvPr>
            <p:ph type="title"/>
          </p:nvPr>
        </p:nvSpPr>
        <p:spPr/>
        <p:txBody>
          <a:bodyPr/>
          <a:lstStyle/>
          <a:p>
            <a:r>
              <a:rPr lang="fa-IR" smtClean="0"/>
              <a:t>بیکربنات</a:t>
            </a:r>
            <a:endParaRPr lang="en-US" smtClean="0"/>
          </a:p>
        </p:txBody>
      </p:sp>
      <p:sp>
        <p:nvSpPr>
          <p:cNvPr id="71683" name="Content Placeholder 5"/>
          <p:cNvSpPr>
            <a:spLocks noGrp="1"/>
          </p:cNvSpPr>
          <p:nvPr>
            <p:ph idx="1"/>
          </p:nvPr>
        </p:nvSpPr>
        <p:spPr>
          <a:xfrm>
            <a:off x="428596" y="2928935"/>
            <a:ext cx="8229600" cy="3571900"/>
          </a:xfrm>
        </p:spPr>
        <p:txBody>
          <a:bodyPr/>
          <a:lstStyle/>
          <a:p>
            <a:pPr algn="just" rtl="1"/>
            <a:r>
              <a:rPr lang="fa-IR" sz="2800" dirty="0" smtClean="0"/>
              <a:t>تجویز بیکربنات هر دو ساعت تا زمانی که </a:t>
            </a:r>
            <a:r>
              <a:rPr lang="en-US" sz="2800" dirty="0" smtClean="0"/>
              <a:t>PH</a:t>
            </a:r>
            <a:r>
              <a:rPr lang="fa-IR" sz="2800" dirty="0" smtClean="0"/>
              <a:t> به بالای 7 برسد تکرار می شود.سطح سرمی پتاسیم باید دقیقا کنترل شود.</a:t>
            </a:r>
          </a:p>
          <a:p>
            <a:pPr algn="just" rtl="1"/>
            <a:r>
              <a:rPr lang="fa-IR" sz="2800" dirty="0" smtClean="0"/>
              <a:t>نکته </a:t>
            </a:r>
            <a:r>
              <a:rPr lang="fa-IR" sz="2800" dirty="0" smtClean="0"/>
              <a:t>:بیکربنات در </a:t>
            </a:r>
            <a:r>
              <a:rPr lang="en-US" sz="2800" dirty="0" smtClean="0"/>
              <a:t>PH&lt;7</a:t>
            </a:r>
            <a:r>
              <a:rPr lang="fa-IR" sz="2800" dirty="0" smtClean="0"/>
              <a:t>یا اختلال همودینامیک وآریتمی ناشی از هیپرکالمی تزریق می شود .</a:t>
            </a:r>
            <a:endParaRPr lang="en-US" sz="2800" dirty="0" smtClean="0"/>
          </a:p>
        </p:txBody>
      </p:sp>
      <p:graphicFrame>
        <p:nvGraphicFramePr>
          <p:cNvPr id="7" name="Table 6"/>
          <p:cNvGraphicFramePr>
            <a:graphicFrameLocks noGrp="1"/>
          </p:cNvGraphicFramePr>
          <p:nvPr/>
        </p:nvGraphicFramePr>
        <p:xfrm>
          <a:off x="1524000" y="1397000"/>
          <a:ext cx="6096000" cy="1112838"/>
        </p:xfrm>
        <a:graphic>
          <a:graphicData uri="http://schemas.openxmlformats.org/drawingml/2006/table">
            <a:tbl>
              <a:tblPr firstRow="1" bandRow="1">
                <a:tableStyleId>{5C22544A-7EE6-4342-B048-85BDC9FD1C3A}</a:tableStyleId>
              </a:tblPr>
              <a:tblGrid>
                <a:gridCol w="2032000"/>
                <a:gridCol w="2032000"/>
                <a:gridCol w="2032000"/>
              </a:tblGrid>
              <a:tr h="370946">
                <a:tc>
                  <a:txBody>
                    <a:bodyPr/>
                    <a:lstStyle/>
                    <a:p>
                      <a:r>
                        <a:rPr lang="en-US" sz="1800" dirty="0" smtClean="0"/>
                        <a:t>PH&lt;6.9</a:t>
                      </a:r>
                      <a:endParaRPr lang="en-US" sz="1800" dirty="0"/>
                    </a:p>
                  </a:txBody>
                  <a:tcPr marT="45733" marB="45733"/>
                </a:tc>
                <a:tc>
                  <a:txBody>
                    <a:bodyPr/>
                    <a:lstStyle/>
                    <a:p>
                      <a:r>
                        <a:rPr lang="en-US" sz="1800" dirty="0" smtClean="0"/>
                        <a:t>7&gt;PH&gt;6.9</a:t>
                      </a:r>
                      <a:endParaRPr lang="en-US" sz="1800" dirty="0"/>
                    </a:p>
                  </a:txBody>
                  <a:tcPr marT="45733" marB="45733"/>
                </a:tc>
                <a:tc>
                  <a:txBody>
                    <a:bodyPr/>
                    <a:lstStyle/>
                    <a:p>
                      <a:r>
                        <a:rPr lang="en-US" sz="1800" dirty="0" smtClean="0"/>
                        <a:t>PH&gt;7</a:t>
                      </a:r>
                      <a:endParaRPr lang="en-US" sz="1800" dirty="0"/>
                    </a:p>
                  </a:txBody>
                  <a:tcPr marT="45733" marB="45733"/>
                </a:tc>
              </a:tr>
              <a:tr h="370946">
                <a:tc>
                  <a:txBody>
                    <a:bodyPr/>
                    <a:lstStyle/>
                    <a:p>
                      <a:r>
                        <a:rPr lang="en-US" sz="1800" dirty="0" smtClean="0"/>
                        <a:t>100mmol NaHCO3</a:t>
                      </a:r>
                      <a:endParaRPr lang="en-US" sz="1800" dirty="0"/>
                    </a:p>
                  </a:txBody>
                  <a:tcPr marT="45733" marB="45733"/>
                </a:tc>
                <a:tc>
                  <a:txBody>
                    <a:bodyPr/>
                    <a:lstStyle/>
                    <a:p>
                      <a:r>
                        <a:rPr lang="en-US" sz="1800" dirty="0" smtClean="0"/>
                        <a:t>50 </a:t>
                      </a:r>
                      <a:r>
                        <a:rPr lang="en-US" sz="1800" dirty="0" err="1" smtClean="0"/>
                        <a:t>mmol</a:t>
                      </a:r>
                      <a:r>
                        <a:rPr lang="en-US" sz="1800" dirty="0" smtClean="0"/>
                        <a:t> NaHCO3</a:t>
                      </a:r>
                      <a:endParaRPr lang="en-US" sz="1800" dirty="0"/>
                    </a:p>
                  </a:txBody>
                  <a:tcPr marT="45733" marB="45733"/>
                </a:tc>
                <a:tc>
                  <a:txBody>
                    <a:bodyPr/>
                    <a:lstStyle/>
                    <a:p>
                      <a:r>
                        <a:rPr lang="en-US" sz="1800" dirty="0" smtClean="0"/>
                        <a:t>D.C NaHCO3</a:t>
                      </a:r>
                      <a:endParaRPr lang="en-US" sz="1800" dirty="0"/>
                    </a:p>
                  </a:txBody>
                  <a:tcPr marT="45733" marB="45733"/>
                </a:tc>
              </a:tr>
              <a:tr h="370946">
                <a:tc>
                  <a:txBody>
                    <a:bodyPr/>
                    <a:lstStyle/>
                    <a:p>
                      <a:r>
                        <a:rPr lang="en-US" sz="1800" dirty="0" smtClean="0"/>
                        <a:t>400 cc WATER</a:t>
                      </a:r>
                      <a:endParaRPr lang="en-US" sz="1800" dirty="0"/>
                    </a:p>
                  </a:txBody>
                  <a:tcPr marT="45733" marB="45733"/>
                </a:tc>
                <a:tc>
                  <a:txBody>
                    <a:bodyPr/>
                    <a:lstStyle/>
                    <a:p>
                      <a:r>
                        <a:rPr lang="en-US" sz="1800" dirty="0" smtClean="0"/>
                        <a:t>200 cc WATER</a:t>
                      </a:r>
                      <a:endParaRPr lang="en-US" sz="1800" dirty="0"/>
                    </a:p>
                  </a:txBody>
                  <a:tcPr marT="45733" marB="45733"/>
                </a:tc>
                <a:tc>
                  <a:txBody>
                    <a:bodyPr/>
                    <a:lstStyle/>
                    <a:p>
                      <a:r>
                        <a:rPr lang="en-US" sz="1800" dirty="0" smtClean="0"/>
                        <a:t>D.C</a:t>
                      </a:r>
                      <a:endParaRPr lang="en-US" sz="1800" dirty="0"/>
                    </a:p>
                  </a:txBody>
                  <a:tcPr marT="45733" marB="45733"/>
                </a:tc>
              </a:tr>
            </a:tbl>
          </a:graphicData>
        </a:graphic>
      </p:graphicFrame>
    </p:spTree>
    <p:extLst>
      <p:ext uri="{BB962C8B-B14F-4D97-AF65-F5344CB8AC3E}">
        <p14:creationId xmlns:p14="http://schemas.microsoft.com/office/powerpoint/2010/main" xmlns="" val="61941194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عوارض درمان کتواسیدوز دیابتی</a:t>
            </a:r>
            <a:endParaRPr lang="fa-IR" dirty="0">
              <a:solidFill>
                <a:srgbClr val="FF0000"/>
              </a:solidFill>
            </a:endParaRPr>
          </a:p>
        </p:txBody>
      </p:sp>
      <p:sp>
        <p:nvSpPr>
          <p:cNvPr id="3" name="Content Placeholder 2"/>
          <p:cNvSpPr>
            <a:spLocks noGrp="1"/>
          </p:cNvSpPr>
          <p:nvPr>
            <p:ph idx="1"/>
          </p:nvPr>
        </p:nvSpPr>
        <p:spPr>
          <a:solidFill>
            <a:schemeClr val="accent3">
              <a:lumMod val="40000"/>
              <a:lumOff val="60000"/>
            </a:schemeClr>
          </a:solidFill>
        </p:spPr>
        <p:txBody>
          <a:bodyPr/>
          <a:lstStyle/>
          <a:p>
            <a:pPr algn="r" rtl="1"/>
            <a:r>
              <a:rPr lang="fa-IR" sz="2800" dirty="0" smtClean="0">
                <a:solidFill>
                  <a:srgbClr val="FF0000"/>
                </a:solidFill>
              </a:rPr>
              <a:t>ادم مغزی</a:t>
            </a:r>
            <a:r>
              <a:rPr lang="fa-IR" sz="2800" dirty="0" smtClean="0"/>
              <a:t>:جدی ترین عارضه است .</a:t>
            </a:r>
            <a:endParaRPr lang="en-US" sz="2800" dirty="0" smtClean="0"/>
          </a:p>
          <a:p>
            <a:pPr algn="r" rtl="1"/>
            <a:r>
              <a:rPr lang="fa-IR" sz="2800" dirty="0" smtClean="0"/>
              <a:t>در کودکان شایعتر است</a:t>
            </a:r>
          </a:p>
          <a:p>
            <a:pPr algn="r" rtl="1"/>
            <a:r>
              <a:rPr lang="fa-IR" sz="2800" dirty="0" smtClean="0"/>
              <a:t> ریسک فاکتورها :سن پایین ،وجود طولانی مدت علایم قبل از درمان ،هیپرگلیسمی شدید ،غلظت بالای سدیم قبل از درمان ،کاهش سریع و شدید اسمولاریته ،عدم افزایش </a:t>
            </a:r>
            <a:r>
              <a:rPr lang="fa-IR" sz="2800" dirty="0" smtClean="0"/>
              <a:t>سدیم پلاسما </a:t>
            </a:r>
            <a:r>
              <a:rPr lang="fa-IR" sz="2800" dirty="0" smtClean="0"/>
              <a:t>پس از درمان</a:t>
            </a:r>
          </a:p>
          <a:p>
            <a:pPr algn="r" rtl="1"/>
            <a:r>
              <a:rPr lang="fa-IR" sz="2800" dirty="0" smtClean="0">
                <a:solidFill>
                  <a:srgbClr val="FF0000"/>
                </a:solidFill>
              </a:rPr>
              <a:t>هیپوگلیسمی</a:t>
            </a:r>
          </a:p>
          <a:p>
            <a:pPr algn="r" rtl="1"/>
            <a:r>
              <a:rPr lang="fa-IR" sz="2800" dirty="0" smtClean="0">
                <a:solidFill>
                  <a:srgbClr val="FF0000"/>
                </a:solidFill>
              </a:rPr>
              <a:t>اسیدوز پایدار </a:t>
            </a:r>
            <a:r>
              <a:rPr lang="fa-IR" sz="2800" dirty="0" smtClean="0"/>
              <a:t>:بیکربنات کمتر از 10 بعد از 8-10 ساعت درمان </a:t>
            </a:r>
          </a:p>
          <a:p>
            <a:pPr algn="r" rtl="1"/>
            <a:r>
              <a:rPr lang="fa-IR" sz="2800" dirty="0" smtClean="0"/>
              <a:t>علت :اثرات ناکافی و درمان نامناسب با انسولین و مایعات</a:t>
            </a:r>
            <a:endParaRPr lang="fa-IR"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مراقبتهای پرستاری در کتواسیدوز دیابتی</a:t>
            </a:r>
            <a:endParaRPr lang="fa-IR" dirty="0">
              <a:solidFill>
                <a:srgbClr val="FF0000"/>
              </a:solidFill>
            </a:endParaRPr>
          </a:p>
        </p:txBody>
      </p:sp>
      <p:sp>
        <p:nvSpPr>
          <p:cNvPr id="3" name="Content Placeholder 2"/>
          <p:cNvSpPr>
            <a:spLocks noGrp="1"/>
          </p:cNvSpPr>
          <p:nvPr>
            <p:ph idx="1"/>
          </p:nvPr>
        </p:nvSpPr>
        <p:spPr>
          <a:solidFill>
            <a:schemeClr val="accent2">
              <a:lumMod val="40000"/>
              <a:lumOff val="60000"/>
            </a:schemeClr>
          </a:solidFill>
        </p:spPr>
        <p:txBody>
          <a:bodyPr/>
          <a:lstStyle/>
          <a:p>
            <a:pPr algn="just"/>
            <a:r>
              <a:rPr lang="fa-IR" dirty="0" smtClean="0">
                <a:cs typeface="2  Mitra" pitchFamily="2" charset="-78"/>
              </a:rPr>
              <a:t>تجویزمایعات ،انسولین و الکترولیتها و توجه به هیپوگلیسمی ، هیپوکالمی ،علایم ادم مغزی و افزایش حجم مایعات</a:t>
            </a:r>
          </a:p>
          <a:p>
            <a:pPr algn="just"/>
            <a:r>
              <a:rPr lang="fa-IR" dirty="0" smtClean="0">
                <a:cs typeface="2  Mitra" pitchFamily="2" charset="-78"/>
              </a:rPr>
              <a:t>کنترل دقیق جذب و دفع </a:t>
            </a:r>
          </a:p>
          <a:p>
            <a:pPr algn="just"/>
            <a:r>
              <a:rPr lang="fa-IR" dirty="0" smtClean="0">
                <a:cs typeface="2  Mitra" pitchFamily="2" charset="-78"/>
              </a:rPr>
              <a:t>کنترل علایم حیاتی مخصوصا نبض و فشار خون </a:t>
            </a:r>
          </a:p>
          <a:p>
            <a:pPr algn="just"/>
            <a:r>
              <a:rPr lang="fa-IR" dirty="0" smtClean="0">
                <a:cs typeface="2  Mitra" pitchFamily="2" charset="-78"/>
              </a:rPr>
              <a:t>کنترل وضعیت تنفسی </a:t>
            </a:r>
          </a:p>
          <a:p>
            <a:pPr algn="just"/>
            <a:r>
              <a:rPr lang="fa-IR" dirty="0" smtClean="0">
                <a:cs typeface="2  Mitra" pitchFamily="2" charset="-78"/>
              </a:rPr>
              <a:t>کنترل هر ساعت قند خون ،الکترولیتها و</a:t>
            </a:r>
            <a:r>
              <a:rPr lang="en-US" dirty="0" smtClean="0">
                <a:cs typeface="2  Mitra" pitchFamily="2" charset="-78"/>
              </a:rPr>
              <a:t>PH</a:t>
            </a:r>
            <a:endParaRPr lang="fa-IR" dirty="0" smtClean="0">
              <a:cs typeface="2  Mitra" pitchFamily="2" charset="-78"/>
            </a:endParaRPr>
          </a:p>
          <a:p>
            <a:pPr algn="just"/>
            <a:endParaRPr lang="fa-IR" dirty="0" smtClean="0"/>
          </a:p>
          <a:p>
            <a:pPr algn="just"/>
            <a:endParaRPr lang="fa-IR" dirty="0"/>
          </a:p>
        </p:txBody>
      </p:sp>
      <p:pic>
        <p:nvPicPr>
          <p:cNvPr id="3074" name="Picture 2" descr="C:\Users\sva\Pictures\imagesCAKW7R9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55576" y="3861048"/>
            <a:ext cx="2232248" cy="1944216"/>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FF0000"/>
                </a:solidFill>
              </a:rPr>
              <a:t>Hyperosmolar</a:t>
            </a:r>
            <a:r>
              <a:rPr lang="en-US" dirty="0" smtClean="0">
                <a:solidFill>
                  <a:srgbClr val="FF0000"/>
                </a:solidFill>
              </a:rPr>
              <a:t> Hyperglycemic  State (HHS)</a:t>
            </a:r>
            <a:endParaRPr lang="fa-IR" dirty="0">
              <a:solidFill>
                <a:srgbClr val="FF0000"/>
              </a:solidFill>
            </a:endParaRPr>
          </a:p>
        </p:txBody>
      </p:sp>
      <p:sp>
        <p:nvSpPr>
          <p:cNvPr id="3" name="Content Placeholder 2"/>
          <p:cNvSpPr>
            <a:spLocks noGrp="1"/>
          </p:cNvSpPr>
          <p:nvPr>
            <p:ph idx="1"/>
          </p:nvPr>
        </p:nvSpPr>
        <p:spPr>
          <a:solidFill>
            <a:schemeClr val="accent3">
              <a:lumMod val="60000"/>
              <a:lumOff val="40000"/>
            </a:schemeClr>
          </a:solidFill>
        </p:spPr>
        <p:txBody>
          <a:bodyPr>
            <a:normAutofit/>
          </a:bodyPr>
          <a:lstStyle/>
          <a:p>
            <a:pPr>
              <a:buFont typeface="Wingdings" pitchFamily="2" charset="2"/>
              <a:buChar char="v"/>
            </a:pPr>
            <a:r>
              <a:rPr lang="fa-IR" dirty="0" smtClean="0">
                <a:cs typeface="2  Mitra" pitchFamily="2" charset="-78"/>
              </a:rPr>
              <a:t>هیپرگلیسمی به همراه اختلال سطح هوشیاری و اسمولاریته بالای خون </a:t>
            </a:r>
          </a:p>
          <a:p>
            <a:pPr>
              <a:buFont typeface="Wingdings" pitchFamily="2" charset="2"/>
              <a:buChar char="v"/>
            </a:pPr>
            <a:r>
              <a:rPr lang="fa-IR" dirty="0" smtClean="0">
                <a:cs typeface="2  Mitra" pitchFamily="2" charset="-78"/>
              </a:rPr>
              <a:t>غالبا در دیابت نوع 2 دیده می شود</a:t>
            </a:r>
          </a:p>
          <a:p>
            <a:pPr algn="r" rtl="1" fontAlgn="auto">
              <a:spcAft>
                <a:spcPts val="0"/>
              </a:spcAft>
              <a:buFont typeface="Wingdings" pitchFamily="2" charset="2"/>
              <a:buChar char="v"/>
              <a:defRPr/>
            </a:pPr>
            <a:r>
              <a:rPr lang="fa-IR" sz="2800" dirty="0" smtClean="0">
                <a:cs typeface="2  Mitra" pitchFamily="2" charset="-78"/>
              </a:rPr>
              <a:t>برای تاکید بر امکان وجود درجات خفیف کتوزیس امروزه به جای واژه </a:t>
            </a:r>
            <a:r>
              <a:rPr lang="en-US" sz="2800" dirty="0" smtClean="0">
                <a:cs typeface="2  Mitra" pitchFamily="2" charset="-78"/>
              </a:rPr>
              <a:t>HHNK</a:t>
            </a:r>
            <a:r>
              <a:rPr lang="fa-IR" sz="2800" dirty="0" smtClean="0">
                <a:cs typeface="2  Mitra" pitchFamily="2" charset="-78"/>
              </a:rPr>
              <a:t> از </a:t>
            </a:r>
            <a:r>
              <a:rPr lang="en-US" sz="2800" dirty="0" smtClean="0">
                <a:cs typeface="2  Mitra" pitchFamily="2" charset="-78"/>
              </a:rPr>
              <a:t>HHS</a:t>
            </a:r>
            <a:r>
              <a:rPr lang="fa-IR" sz="2800" dirty="0" smtClean="0">
                <a:cs typeface="2  Mitra" pitchFamily="2" charset="-78"/>
              </a:rPr>
              <a:t> استفاده می شود .</a:t>
            </a:r>
            <a:endParaRPr lang="en-US" sz="2800" dirty="0" smtClean="0">
              <a:cs typeface="2  Mitra" pitchFamily="2" charset="-78"/>
            </a:endParaRPr>
          </a:p>
          <a:p>
            <a:pPr algn="r" rtl="1" fontAlgn="auto">
              <a:spcAft>
                <a:spcPts val="0"/>
              </a:spcAft>
              <a:buFont typeface="Wingdings" pitchFamily="2" charset="2"/>
              <a:buChar char="v"/>
              <a:defRPr/>
            </a:pPr>
            <a:r>
              <a:rPr lang="fa-IR" sz="2800" dirty="0" smtClean="0">
                <a:cs typeface="2  Mitra" pitchFamily="2" charset="-78"/>
              </a:rPr>
              <a:t>با وجود اینکه اختلالات بیوشیمیایی در </a:t>
            </a:r>
            <a:r>
              <a:rPr lang="en-US" sz="2800" dirty="0" smtClean="0">
                <a:cs typeface="2  Mitra" pitchFamily="2" charset="-78"/>
              </a:rPr>
              <a:t>HHS</a:t>
            </a:r>
            <a:r>
              <a:rPr lang="fa-IR" sz="2800" dirty="0" smtClean="0">
                <a:cs typeface="2  Mitra" pitchFamily="2" charset="-78"/>
              </a:rPr>
              <a:t> پیچیدگی کمتری نسبت به کتواسیدوز دیابتی دارد ، میزان مرگ و میر آن بالاتر است . (حدود 15% در برابر کمتر از 5%)</a:t>
            </a:r>
            <a:endParaRPr lang="en-US" sz="2800" dirty="0" smtClean="0">
              <a:cs typeface="2  Mitra" pitchFamily="2" charset="-78"/>
            </a:endParaRPr>
          </a:p>
          <a:p>
            <a:pPr>
              <a:buFont typeface="Wingdings" pitchFamily="2" charset="2"/>
              <a:buChar char="v"/>
            </a:pP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n-US" dirty="0" smtClean="0"/>
              <a:t>Criteria for HHS</a:t>
            </a:r>
          </a:p>
        </p:txBody>
      </p:sp>
      <p:sp>
        <p:nvSpPr>
          <p:cNvPr id="87043" name="Rectangle 3"/>
          <p:cNvSpPr>
            <a:spLocks noGrp="1" noChangeArrowheads="1"/>
          </p:cNvSpPr>
          <p:nvPr>
            <p:ph sz="half" idx="1"/>
          </p:nvPr>
        </p:nvSpPr>
        <p:spPr>
          <a:xfrm>
            <a:off x="0" y="1371600"/>
            <a:ext cx="7696200" cy="4953000"/>
          </a:xfrm>
        </p:spPr>
        <p:txBody>
          <a:bodyPr/>
          <a:lstStyle/>
          <a:p>
            <a:pPr algn="l" rtl="0">
              <a:lnSpc>
                <a:spcPct val="80000"/>
              </a:lnSpc>
            </a:pPr>
            <a:r>
              <a:rPr lang="en-US" altLang="en-US" dirty="0" smtClean="0">
                <a:solidFill>
                  <a:srgbClr val="FF0000"/>
                </a:solidFill>
              </a:rPr>
              <a:t>Glucose &gt; 600 </a:t>
            </a:r>
          </a:p>
          <a:p>
            <a:pPr algn="l" rtl="0">
              <a:lnSpc>
                <a:spcPct val="80000"/>
              </a:lnSpc>
              <a:buFont typeface="Arial" pitchFamily="34" charset="0"/>
              <a:buNone/>
            </a:pPr>
            <a:r>
              <a:rPr lang="en-US" altLang="en-US" dirty="0" smtClean="0">
                <a:solidFill>
                  <a:srgbClr val="C00000"/>
                </a:solidFill>
              </a:rPr>
              <a:t>DKA</a:t>
            </a:r>
            <a:r>
              <a:rPr lang="fa-IR" altLang="en-US" dirty="0" smtClean="0">
                <a:solidFill>
                  <a:srgbClr val="C00000"/>
                </a:solidFill>
              </a:rPr>
              <a:t> ظرف چند ساعت تا چند روز بروز می کند و از آنجا که اسیدوز سبب بدحالی بیمار می شود ، در مراحل اولیه به پزشک مراجعه کرده و سبب می شود که اسمولالیته و سطح گلوکز پلاسما نسبت به </a:t>
            </a:r>
            <a:r>
              <a:rPr lang="en-US" altLang="en-US" dirty="0" smtClean="0">
                <a:solidFill>
                  <a:srgbClr val="C00000"/>
                </a:solidFill>
              </a:rPr>
              <a:t>HHS</a:t>
            </a:r>
            <a:r>
              <a:rPr lang="fa-IR" altLang="en-US" dirty="0" smtClean="0">
                <a:solidFill>
                  <a:srgbClr val="C00000"/>
                </a:solidFill>
              </a:rPr>
              <a:t> پایین تر باشد .</a:t>
            </a:r>
          </a:p>
          <a:p>
            <a:pPr algn="l" rtl="0">
              <a:lnSpc>
                <a:spcPct val="80000"/>
              </a:lnSpc>
              <a:buFont typeface="Arial" pitchFamily="34" charset="0"/>
              <a:buNone/>
            </a:pPr>
            <a:endParaRPr lang="fa-IR" altLang="en-US" dirty="0" smtClean="0">
              <a:solidFill>
                <a:srgbClr val="C00000"/>
              </a:solidFill>
            </a:endParaRPr>
          </a:p>
          <a:p>
            <a:pPr algn="l" rtl="0">
              <a:lnSpc>
                <a:spcPct val="80000"/>
              </a:lnSpc>
              <a:buFont typeface="Arial" pitchFamily="34" charset="0"/>
              <a:buNone/>
            </a:pPr>
            <a:r>
              <a:rPr lang="en-US" altLang="en-US" dirty="0" smtClean="0"/>
              <a:t> Serum </a:t>
            </a:r>
            <a:r>
              <a:rPr lang="en-US" altLang="en-US" dirty="0" err="1" smtClean="0"/>
              <a:t>bicarb</a:t>
            </a:r>
            <a:r>
              <a:rPr lang="en-US" altLang="en-US" dirty="0" smtClean="0"/>
              <a:t> &lt;15 </a:t>
            </a:r>
            <a:r>
              <a:rPr lang="en-US" altLang="en-US" dirty="0" err="1" smtClean="0"/>
              <a:t>mEq</a:t>
            </a:r>
            <a:r>
              <a:rPr lang="en-US" altLang="en-US" dirty="0" smtClean="0"/>
              <a:t> </a:t>
            </a:r>
          </a:p>
          <a:p>
            <a:pPr algn="l" rtl="0">
              <a:lnSpc>
                <a:spcPct val="80000"/>
              </a:lnSpc>
            </a:pPr>
            <a:r>
              <a:rPr lang="en-US" altLang="en-US" dirty="0" smtClean="0"/>
              <a:t>Urine and Serum </a:t>
            </a:r>
            <a:r>
              <a:rPr lang="en-US" altLang="en-US" dirty="0" err="1" smtClean="0"/>
              <a:t>ketones</a:t>
            </a:r>
            <a:r>
              <a:rPr lang="en-US" altLang="en-US" dirty="0" smtClean="0"/>
              <a:t>- small</a:t>
            </a:r>
          </a:p>
          <a:p>
            <a:pPr algn="l" rtl="0">
              <a:lnSpc>
                <a:spcPct val="80000"/>
              </a:lnSpc>
            </a:pPr>
            <a:r>
              <a:rPr lang="en-US" altLang="en-US" dirty="0" smtClean="0"/>
              <a:t>Patient is stupor/coma</a:t>
            </a:r>
          </a:p>
          <a:p>
            <a:pPr algn="l" rtl="0">
              <a:lnSpc>
                <a:spcPct val="80000"/>
              </a:lnSpc>
            </a:pPr>
            <a:endParaRPr lang="en-US" altLang="en-US" dirty="0" smtClean="0"/>
          </a:p>
        </p:txBody>
      </p:sp>
      <p:pic>
        <p:nvPicPr>
          <p:cNvPr id="87046" name="Picture 8" descr="http://tbn0.google.com/images?q=tbn:ziilgEZMshme_M:http://www.diatribe.us/images/body/photo_learning-curve_9_5.jpg">
            <a:hlinkClick r:id="rId3"/>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696200" y="1371600"/>
            <a:ext cx="12573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7047" name="Picture 10" descr="http://tbn0.google.com/images?q=tbn:Tc2F5MtgKWMrKM:http://www.sugarpet.net/needlee.jpg">
            <a:hlinkClick r:id="rId5"/>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7696200" y="0"/>
            <a:ext cx="11811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Content Placeholder 5" descr="homer-asleep-on-job"/>
          <p:cNvPicPr>
            <a:picLocks noGrp="1" noChangeAspect="1" noChangeArrowheads="1"/>
          </p:cNvPicPr>
          <p:nvPr>
            <p:ph sz="half" idx="2"/>
          </p:nvPr>
        </p:nvPicPr>
        <p:blipFill>
          <a:blip r:embed="rId7">
            <a:extLst>
              <a:ext uri="{28A0092B-C50C-407E-A947-70E740481C1C}">
                <a14:useLocalDpi xmlns:a14="http://schemas.microsoft.com/office/drawing/2010/main" xmlns="" val="0"/>
              </a:ext>
            </a:extLst>
          </a:blip>
          <a:stretch>
            <a:fillRect/>
          </a:stretch>
        </p:blipFill>
        <p:spPr bwMode="auto">
          <a:xfrm>
            <a:off x="5357818" y="4214794"/>
            <a:ext cx="3518252" cy="26432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72349209"/>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Hyperglycemic Hyperosmolar Syndrome (HHS)</a:t>
            </a:r>
            <a:endParaRPr lang="en-US" dirty="0"/>
          </a:p>
        </p:txBody>
      </p:sp>
      <p:pic>
        <p:nvPicPr>
          <p:cNvPr id="89091"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a:xfrm>
            <a:off x="457200" y="1828800"/>
            <a:ext cx="8001000" cy="4572000"/>
          </a:xfrm>
        </p:spPr>
      </p:pic>
    </p:spTree>
    <p:extLst>
      <p:ext uri="{BB962C8B-B14F-4D97-AF65-F5344CB8AC3E}">
        <p14:creationId xmlns:p14="http://schemas.microsoft.com/office/powerpoint/2010/main" xmlns="" val="34268941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2162" name="Title 4"/>
          <p:cNvSpPr>
            <a:spLocks noGrp="1"/>
          </p:cNvSpPr>
          <p:nvPr>
            <p:ph type="title"/>
          </p:nvPr>
        </p:nvSpPr>
        <p:spPr/>
        <p:txBody>
          <a:bodyPr/>
          <a:lstStyle/>
          <a:p>
            <a:r>
              <a:rPr lang="fa-IR" dirty="0" smtClean="0">
                <a:solidFill>
                  <a:srgbClr val="C00000"/>
                </a:solidFill>
                <a:cs typeface="2  Mitra" pitchFamily="2" charset="-78"/>
              </a:rPr>
              <a:t>علایم بالینی</a:t>
            </a:r>
            <a:endParaRPr lang="en-US" dirty="0" smtClean="0">
              <a:solidFill>
                <a:srgbClr val="C00000"/>
              </a:solidFill>
              <a:cs typeface="2  Mitra" pitchFamily="2" charset="-78"/>
            </a:endParaRPr>
          </a:p>
        </p:txBody>
      </p:sp>
      <p:sp>
        <p:nvSpPr>
          <p:cNvPr id="6" name="Content Placeholder 5"/>
          <p:cNvSpPr>
            <a:spLocks noGrp="1"/>
          </p:cNvSpPr>
          <p:nvPr>
            <p:ph idx="1"/>
          </p:nvPr>
        </p:nvSpPr>
        <p:spPr>
          <a:xfrm>
            <a:off x="457200" y="1600200"/>
            <a:ext cx="8229600" cy="4876800"/>
          </a:xfrm>
        </p:spPr>
        <p:txBody>
          <a:bodyPr rtlCol="0">
            <a:normAutofit fontScale="85000" lnSpcReduction="10000"/>
          </a:bodyPr>
          <a:lstStyle/>
          <a:p>
            <a:pPr algn="r" rtl="1" fontAlgn="auto">
              <a:spcAft>
                <a:spcPts val="0"/>
              </a:spcAft>
              <a:defRPr/>
            </a:pPr>
            <a:r>
              <a:rPr lang="fa-IR" dirty="0" smtClean="0"/>
              <a:t>کسالت</a:t>
            </a:r>
          </a:p>
          <a:p>
            <a:pPr algn="r" rtl="1" fontAlgn="auto">
              <a:spcAft>
                <a:spcPts val="0"/>
              </a:spcAft>
              <a:defRPr/>
            </a:pPr>
            <a:r>
              <a:rPr lang="fa-IR" dirty="0" smtClean="0"/>
              <a:t>تاری دید</a:t>
            </a:r>
          </a:p>
          <a:p>
            <a:pPr algn="r" rtl="1" fontAlgn="auto">
              <a:spcAft>
                <a:spcPts val="0"/>
              </a:spcAft>
              <a:defRPr/>
            </a:pPr>
            <a:r>
              <a:rPr lang="fa-IR" dirty="0" smtClean="0"/>
              <a:t>پلی اوری</a:t>
            </a:r>
          </a:p>
          <a:p>
            <a:pPr algn="r" rtl="1" fontAlgn="auto">
              <a:spcAft>
                <a:spcPts val="0"/>
              </a:spcAft>
              <a:defRPr/>
            </a:pPr>
            <a:r>
              <a:rPr lang="fa-IR" dirty="0" smtClean="0"/>
              <a:t>پلی دیپسی</a:t>
            </a:r>
          </a:p>
          <a:p>
            <a:pPr algn="r" rtl="1" fontAlgn="auto">
              <a:spcAft>
                <a:spcPts val="0"/>
              </a:spcAft>
              <a:defRPr/>
            </a:pPr>
            <a:r>
              <a:rPr lang="fa-IR" dirty="0" smtClean="0"/>
              <a:t>کاهش وزن و ضعف پیشرونده</a:t>
            </a:r>
          </a:p>
          <a:p>
            <a:pPr algn="r" rtl="1" fontAlgn="auto">
              <a:spcAft>
                <a:spcPts val="0"/>
              </a:spcAft>
              <a:defRPr/>
            </a:pPr>
            <a:r>
              <a:rPr lang="fa-IR" dirty="0" smtClean="0"/>
              <a:t>اغتشاش شعور </a:t>
            </a:r>
          </a:p>
          <a:p>
            <a:pPr algn="r" rtl="1" fontAlgn="auto">
              <a:spcAft>
                <a:spcPts val="0"/>
              </a:spcAft>
              <a:defRPr/>
            </a:pPr>
            <a:r>
              <a:rPr lang="fa-IR" dirty="0" smtClean="0"/>
              <a:t>تشنج</a:t>
            </a:r>
          </a:p>
          <a:p>
            <a:pPr algn="r" rtl="1" fontAlgn="auto">
              <a:spcAft>
                <a:spcPts val="0"/>
              </a:spcAft>
              <a:defRPr/>
            </a:pPr>
            <a:r>
              <a:rPr lang="fa-IR" dirty="0" smtClean="0"/>
              <a:t>کما</a:t>
            </a:r>
          </a:p>
          <a:p>
            <a:pPr algn="r" rtl="1" fontAlgn="auto">
              <a:spcAft>
                <a:spcPts val="0"/>
              </a:spcAft>
              <a:defRPr/>
            </a:pPr>
            <a:r>
              <a:rPr lang="fa-IR" dirty="0" smtClean="0"/>
              <a:t>علایم کمبود شدید مایع (چروکهای طولی در زبان، کاهش بزاق ،</a:t>
            </a:r>
          </a:p>
          <a:p>
            <a:pPr algn="r" rtl="1" fontAlgn="auto">
              <a:spcAft>
                <a:spcPts val="0"/>
              </a:spcAft>
              <a:buFont typeface="Arial" pitchFamily="34" charset="0"/>
              <a:buNone/>
              <a:defRPr/>
            </a:pPr>
            <a:r>
              <a:rPr lang="fa-IR" dirty="0" smtClean="0"/>
              <a:t>   </a:t>
            </a:r>
            <a:r>
              <a:rPr lang="en-US" dirty="0" smtClean="0"/>
              <a:t>CVP</a:t>
            </a:r>
            <a:r>
              <a:rPr lang="fa-IR" dirty="0" smtClean="0"/>
              <a:t> پایین ، افزایش</a:t>
            </a:r>
            <a:r>
              <a:rPr lang="en-US" dirty="0" smtClean="0"/>
              <a:t> HR </a:t>
            </a:r>
            <a:r>
              <a:rPr lang="fa-IR" dirty="0" smtClean="0"/>
              <a:t> ، افزایش </a:t>
            </a:r>
            <a:r>
              <a:rPr lang="en-US" dirty="0" smtClean="0"/>
              <a:t>RR</a:t>
            </a:r>
            <a:r>
              <a:rPr lang="fa-IR" dirty="0" smtClean="0"/>
              <a:t> )</a:t>
            </a:r>
            <a:endParaRPr lang="en-US" dirty="0"/>
          </a:p>
        </p:txBody>
      </p:sp>
    </p:spTree>
    <p:extLst>
      <p:ext uri="{BB962C8B-B14F-4D97-AF65-F5344CB8AC3E}">
        <p14:creationId xmlns:p14="http://schemas.microsoft.com/office/powerpoint/2010/main" xmlns="" val="2532935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3186" name="Title 1"/>
          <p:cNvSpPr>
            <a:spLocks noGrp="1"/>
          </p:cNvSpPr>
          <p:nvPr>
            <p:ph type="title"/>
          </p:nvPr>
        </p:nvSpPr>
        <p:spPr/>
        <p:txBody>
          <a:bodyPr/>
          <a:lstStyle/>
          <a:p>
            <a:r>
              <a:rPr lang="fa-IR" dirty="0" smtClean="0">
                <a:solidFill>
                  <a:srgbClr val="C00000"/>
                </a:solidFill>
                <a:cs typeface="2  Mitra" pitchFamily="2" charset="-78"/>
              </a:rPr>
              <a:t>علایم بالینی</a:t>
            </a:r>
            <a:endParaRPr lang="en-US" dirty="0" smtClean="0">
              <a:solidFill>
                <a:srgbClr val="C00000"/>
              </a:solidFill>
              <a:cs typeface="2  Mitra" pitchFamily="2" charset="-78"/>
            </a:endParaRPr>
          </a:p>
        </p:txBody>
      </p:sp>
      <p:sp>
        <p:nvSpPr>
          <p:cNvPr id="93187" name="Content Placeholder 2"/>
          <p:cNvSpPr>
            <a:spLocks noGrp="1"/>
          </p:cNvSpPr>
          <p:nvPr>
            <p:ph idx="1"/>
          </p:nvPr>
        </p:nvSpPr>
        <p:spPr>
          <a:solidFill>
            <a:schemeClr val="bg2">
              <a:lumMod val="90000"/>
            </a:schemeClr>
          </a:solidFill>
        </p:spPr>
        <p:txBody>
          <a:bodyPr/>
          <a:lstStyle/>
          <a:p>
            <a:pPr algn="just" rtl="1"/>
            <a:r>
              <a:rPr lang="fa-IR" dirty="0" smtClean="0"/>
              <a:t>بر خلاف </a:t>
            </a:r>
            <a:r>
              <a:rPr lang="en-US" dirty="0" smtClean="0"/>
              <a:t>DKA</a:t>
            </a:r>
            <a:r>
              <a:rPr lang="fa-IR" dirty="0" smtClean="0"/>
              <a:t> که دارای علایم اختصاصی تهوع و استفراغ ، بی اشتهایی ، تنفس کاسمال و تنفس با بوی میوه است ؛  </a:t>
            </a:r>
            <a:r>
              <a:rPr lang="en-US" dirty="0" smtClean="0"/>
              <a:t>HHS</a:t>
            </a:r>
            <a:r>
              <a:rPr lang="fa-IR" dirty="0" smtClean="0"/>
              <a:t> هیچگونه علامت اختصاصی ندارد.</a:t>
            </a:r>
            <a:endParaRPr lang="en-US" dirty="0" smtClean="0"/>
          </a:p>
        </p:txBody>
      </p:sp>
    </p:spTree>
    <p:extLst>
      <p:ext uri="{BB962C8B-B14F-4D97-AF65-F5344CB8AC3E}">
        <p14:creationId xmlns:p14="http://schemas.microsoft.com/office/powerpoint/2010/main" xmlns="" val="1100993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marL="514350" indent="-514350" rtl="1" fontAlgn="auto">
              <a:spcBef>
                <a:spcPct val="20000"/>
              </a:spcBef>
              <a:spcAft>
                <a:spcPts val="0"/>
              </a:spcAft>
              <a:defRPr/>
            </a:pPr>
            <a:r>
              <a:rPr lang="fa-IR" b="1" dirty="0" smtClean="0">
                <a:solidFill>
                  <a:srgbClr val="FF0000"/>
                </a:solidFill>
                <a:latin typeface="Arial" pitchFamily="34" charset="0"/>
                <a:cs typeface="Arial" pitchFamily="34" charset="0"/>
              </a:rPr>
              <a:t>تریاد ویپل</a:t>
            </a:r>
            <a:endParaRPr lang="fa-IR" sz="3200" b="1" dirty="0" smtClean="0">
              <a:solidFill>
                <a:srgbClr val="FF0000"/>
              </a:solidFill>
              <a:latin typeface="Arial" pitchFamily="34" charset="0"/>
              <a:ea typeface="+mn-ea"/>
              <a:cs typeface="Arial" pitchFamily="34" charset="0"/>
            </a:endParaRPr>
          </a:p>
        </p:txBody>
      </p:sp>
      <p:sp>
        <p:nvSpPr>
          <p:cNvPr id="14339" name="Content Placeholder 2"/>
          <p:cNvSpPr>
            <a:spLocks noGrp="1"/>
          </p:cNvSpPr>
          <p:nvPr>
            <p:ph idx="1"/>
          </p:nvPr>
        </p:nvSpPr>
        <p:spPr/>
        <p:txBody>
          <a:bodyPr/>
          <a:lstStyle/>
          <a:p>
            <a:pPr marL="514350" indent="-514350" algn="r" rtl="1">
              <a:buFont typeface="Calibri" pitchFamily="34" charset="0"/>
              <a:buAutoNum type="arabicPeriod"/>
            </a:pPr>
            <a:endParaRPr lang="fa-IR" dirty="0" smtClean="0">
              <a:latin typeface="Arial" pitchFamily="34" charset="0"/>
              <a:cs typeface="Arial" pitchFamily="34" charset="0"/>
            </a:endParaRPr>
          </a:p>
          <a:p>
            <a:pPr marL="514350" indent="-514350" algn="r" rtl="1">
              <a:buFont typeface="Calibri" pitchFamily="34" charset="0"/>
              <a:buAutoNum type="arabicPeriod"/>
            </a:pPr>
            <a:r>
              <a:rPr lang="fa-IR" dirty="0" smtClean="0">
                <a:latin typeface="Arial" pitchFamily="34" charset="0"/>
                <a:cs typeface="Arial" pitchFamily="34" charset="0"/>
              </a:rPr>
              <a:t> نشانه های مطابق با هیپوگلایسمی</a:t>
            </a:r>
          </a:p>
          <a:p>
            <a:pPr marL="514350" indent="-514350" algn="ctr" rtl="1">
              <a:buFont typeface="Calibri" pitchFamily="34" charset="0"/>
              <a:buAutoNum type="arabicPeriod"/>
            </a:pPr>
            <a:endParaRPr lang="fa-IR" dirty="0" smtClean="0">
              <a:latin typeface="Arial" pitchFamily="34" charset="0"/>
              <a:cs typeface="Arial" pitchFamily="34" charset="0"/>
            </a:endParaRPr>
          </a:p>
          <a:p>
            <a:pPr marL="514350" indent="-514350" algn="ctr" rtl="1">
              <a:buFont typeface="Calibri" pitchFamily="34" charset="0"/>
              <a:buAutoNum type="arabicPeriod"/>
            </a:pPr>
            <a:r>
              <a:rPr lang="fa-IR" dirty="0" smtClean="0">
                <a:latin typeface="Arial" pitchFamily="34" charset="0"/>
                <a:cs typeface="Arial" pitchFamily="34" charset="0"/>
              </a:rPr>
              <a:t> کاهش غلظت پلاسمایی گلوکز</a:t>
            </a:r>
          </a:p>
          <a:p>
            <a:pPr marL="514350" indent="-514350" algn="ctr" rtl="1">
              <a:buFont typeface="Arial" pitchFamily="34" charset="0"/>
              <a:buNone/>
            </a:pPr>
            <a:endParaRPr lang="fa-IR" dirty="0" smtClean="0">
              <a:latin typeface="Arial" pitchFamily="34" charset="0"/>
              <a:cs typeface="Arial" pitchFamily="34" charset="0"/>
            </a:endParaRPr>
          </a:p>
          <a:p>
            <a:pPr marL="514350" indent="-514350" rtl="1">
              <a:buFont typeface="Arial" pitchFamily="34" charset="0"/>
              <a:buNone/>
            </a:pPr>
            <a:r>
              <a:rPr lang="fa-IR" dirty="0" smtClean="0">
                <a:latin typeface="Arial" pitchFamily="34" charset="0"/>
                <a:cs typeface="Arial" pitchFamily="34" charset="0"/>
              </a:rPr>
              <a:t>3.  بهبود نشانه ها پس از افزایش سطح پلاسمایی گلوکز</a:t>
            </a:r>
          </a:p>
          <a:p>
            <a:pPr marL="514350" indent="-514350" rtl="1">
              <a:buFont typeface="Arial" pitchFamily="34" charset="0"/>
              <a:buNone/>
            </a:pPr>
            <a:endParaRPr lang="fa-IR" dirty="0" smtClean="0">
              <a:cs typeface="B Nazanin" pitchFamily="2" charset="-78"/>
            </a:endParaRPr>
          </a:p>
        </p:txBody>
      </p:sp>
    </p:spTree>
    <p:extLst>
      <p:ext uri="{BB962C8B-B14F-4D97-AF65-F5344CB8AC3E}">
        <p14:creationId xmlns:p14="http://schemas.microsoft.com/office/powerpoint/2010/main" xmlns="" val="10736591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4210" name="Title 1"/>
          <p:cNvSpPr>
            <a:spLocks noGrp="1"/>
          </p:cNvSpPr>
          <p:nvPr>
            <p:ph type="title"/>
          </p:nvPr>
        </p:nvSpPr>
        <p:spPr>
          <a:xfrm>
            <a:off x="457200" y="0"/>
            <a:ext cx="8229600" cy="762000"/>
          </a:xfrm>
        </p:spPr>
        <p:txBody>
          <a:bodyPr/>
          <a:lstStyle/>
          <a:p>
            <a:r>
              <a:rPr lang="fa-IR" dirty="0" smtClean="0">
                <a:solidFill>
                  <a:srgbClr val="C00000"/>
                </a:solidFill>
              </a:rPr>
              <a:t>درمان</a:t>
            </a:r>
            <a:endParaRPr lang="en-US" dirty="0" smtClean="0">
              <a:solidFill>
                <a:srgbClr val="C00000"/>
              </a:solidFill>
            </a:endParaRPr>
          </a:p>
        </p:txBody>
      </p:sp>
      <p:sp>
        <p:nvSpPr>
          <p:cNvPr id="94211" name="Content Placeholder 2"/>
          <p:cNvSpPr>
            <a:spLocks noGrp="1"/>
          </p:cNvSpPr>
          <p:nvPr>
            <p:ph idx="1"/>
          </p:nvPr>
        </p:nvSpPr>
        <p:spPr>
          <a:xfrm>
            <a:off x="0" y="1143000"/>
            <a:ext cx="9144000" cy="5410200"/>
          </a:xfrm>
        </p:spPr>
        <p:txBody>
          <a:bodyPr/>
          <a:lstStyle/>
          <a:p>
            <a:pPr algn="just" rtl="1"/>
            <a:r>
              <a:rPr lang="fa-IR" sz="2800" dirty="0" smtClean="0"/>
              <a:t>محرک اصلی </a:t>
            </a:r>
            <a:r>
              <a:rPr lang="en-US" sz="2800" dirty="0" smtClean="0"/>
              <a:t>HHS</a:t>
            </a:r>
            <a:r>
              <a:rPr lang="fa-IR" sz="2800" dirty="0" smtClean="0"/>
              <a:t> را باید کشف و درمان کرد(شایعترین عفونت )</a:t>
            </a:r>
          </a:p>
          <a:p>
            <a:pPr algn="just" rtl="1"/>
            <a:r>
              <a:rPr lang="fa-IR" sz="2800" dirty="0" smtClean="0"/>
              <a:t> همان اصول اساسی که برای درمان </a:t>
            </a:r>
            <a:r>
              <a:rPr lang="en-US" sz="2800" dirty="0" smtClean="0"/>
              <a:t>DKA</a:t>
            </a:r>
            <a:r>
              <a:rPr lang="fa-IR" sz="2800" dirty="0" smtClean="0"/>
              <a:t> استفاده می شود</a:t>
            </a:r>
          </a:p>
          <a:p>
            <a:pPr algn="just" rtl="1">
              <a:buFont typeface="Arial" pitchFamily="34" charset="0"/>
              <a:buNone/>
            </a:pPr>
            <a:r>
              <a:rPr lang="fa-IR" sz="2800" dirty="0" smtClean="0"/>
              <a:t>   در </a:t>
            </a:r>
            <a:r>
              <a:rPr lang="en-US" sz="2800" dirty="0" smtClean="0"/>
              <a:t>HHS</a:t>
            </a:r>
            <a:r>
              <a:rPr lang="fa-IR" sz="2800" dirty="0" smtClean="0"/>
              <a:t> نیز کاربرد دارد.</a:t>
            </a:r>
          </a:p>
          <a:p>
            <a:pPr algn="just" rtl="1"/>
            <a:r>
              <a:rPr lang="fa-IR" sz="2800" dirty="0" smtClean="0"/>
              <a:t>مداخله اولیه شامل جایگزینی 6-10 لیتر نرمال سالین در 10 ساعت اول است.</a:t>
            </a:r>
          </a:p>
          <a:p>
            <a:pPr algn="just" rtl="1"/>
            <a:r>
              <a:rPr lang="fa-IR" sz="2800" dirty="0" smtClean="0"/>
              <a:t>سدیم سرم عامل تعیین کننده تغییر سرم از ایزوتونیک به هایپوتونیک است.</a:t>
            </a:r>
          </a:p>
          <a:p>
            <a:pPr algn="just" rtl="1"/>
            <a:r>
              <a:rPr lang="fa-IR" sz="2800" dirty="0" smtClean="0"/>
              <a:t>جایگزینی مایع سطح گلوکز سرم را کاهش داده وعلایم را حتی بدون مصرف انسولین بهبود می بخشد. </a:t>
            </a:r>
            <a:endParaRPr lang="en-US" sz="2800" dirty="0" smtClean="0"/>
          </a:p>
          <a:p>
            <a:pPr algn="just" rtl="1"/>
            <a:r>
              <a:rPr lang="fa-IR" sz="2800" dirty="0" smtClean="0"/>
              <a:t>جایگزینی انسولین مطابق با پروتکل جایگزینی آن در </a:t>
            </a:r>
            <a:r>
              <a:rPr lang="en-US" sz="2800" dirty="0" smtClean="0"/>
              <a:t>DKA</a:t>
            </a:r>
            <a:r>
              <a:rPr lang="fa-IR" sz="2800" dirty="0" smtClean="0"/>
              <a:t> می باشد. </a:t>
            </a:r>
            <a:endParaRPr lang="en-US" sz="2800" dirty="0" smtClean="0"/>
          </a:p>
        </p:txBody>
      </p:sp>
    </p:spTree>
    <p:extLst>
      <p:ext uri="{BB962C8B-B14F-4D97-AF65-F5344CB8AC3E}">
        <p14:creationId xmlns:p14="http://schemas.microsoft.com/office/powerpoint/2010/main" xmlns="" val="35174732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fa-IR" dirty="0" smtClean="0">
                <a:solidFill>
                  <a:srgbClr val="C00000"/>
                </a:solidFill>
              </a:rPr>
              <a:t>درمان</a:t>
            </a:r>
            <a:endParaRPr lang="en-US" dirty="0" smtClean="0">
              <a:solidFill>
                <a:srgbClr val="C00000"/>
              </a:solidFill>
            </a:endParaRPr>
          </a:p>
        </p:txBody>
      </p:sp>
      <p:sp>
        <p:nvSpPr>
          <p:cNvPr id="3" name="Content Placeholder 2"/>
          <p:cNvSpPr>
            <a:spLocks noGrp="1"/>
          </p:cNvSpPr>
          <p:nvPr>
            <p:ph idx="1"/>
          </p:nvPr>
        </p:nvSpPr>
        <p:spPr/>
        <p:txBody>
          <a:bodyPr rtlCol="0">
            <a:noAutofit/>
          </a:bodyPr>
          <a:lstStyle/>
          <a:p>
            <a:pPr algn="just" rtl="1" fontAlgn="auto">
              <a:spcAft>
                <a:spcPts val="0"/>
              </a:spcAft>
              <a:defRPr/>
            </a:pPr>
            <a:r>
              <a:rPr lang="fa-IR" sz="2400" dirty="0" smtClean="0">
                <a:cs typeface="2  Mitra" pitchFamily="2" charset="-78"/>
              </a:rPr>
              <a:t>افزایش سطح انسولین در گردش با مصرف دوزهای انسولین وریدی سبب بازگشت سریع پتاسیم و فسفر به داخل سلول ها می شود.</a:t>
            </a:r>
          </a:p>
          <a:p>
            <a:pPr algn="just" rtl="1" fontAlgn="auto">
              <a:spcAft>
                <a:spcPts val="0"/>
              </a:spcAft>
              <a:defRPr/>
            </a:pPr>
            <a:r>
              <a:rPr lang="fa-IR" sz="2400" dirty="0" smtClean="0">
                <a:cs typeface="2  Mitra" pitchFamily="2" charset="-78"/>
              </a:rPr>
              <a:t>در صورتی که سطح پتاسیم کمتر از 3.3 میلی اکی والان در لیتر باشد قبل از انسولین درمانی ، اضافه کردن پتاسیم به سرم توصیه می شود.</a:t>
            </a:r>
          </a:p>
          <a:p>
            <a:pPr algn="just" rtl="1" fontAlgn="auto">
              <a:spcAft>
                <a:spcPts val="0"/>
              </a:spcAft>
              <a:defRPr/>
            </a:pPr>
            <a:r>
              <a:rPr lang="fa-IR" sz="2400" dirty="0" smtClean="0">
                <a:cs typeface="2  Mitra" pitchFamily="2" charset="-78"/>
              </a:rPr>
              <a:t>کنترل جذب و دفع ، وضعیت همودینامیک ، سدیم ، پتاسیم و گلوکز خون ضروری است.</a:t>
            </a:r>
          </a:p>
          <a:p>
            <a:pPr algn="just" rtl="1" fontAlgn="auto">
              <a:spcAft>
                <a:spcPts val="0"/>
              </a:spcAft>
              <a:defRPr/>
            </a:pPr>
            <a:r>
              <a:rPr lang="fa-IR" sz="2400" dirty="0" smtClean="0">
                <a:cs typeface="2  Mitra" pitchFamily="2" charset="-78"/>
              </a:rPr>
              <a:t>کنترل علایم افزایش بیش از حد حجم مایعات در گردش شامل: افزایش فشار ورید مرکزی ، تاکی کاردی ، نبض جهشی ، تنگی نفس ، افزایش تعداد تنفس ، کراکل ریه و اتساع ورید های گردنی </a:t>
            </a:r>
          </a:p>
          <a:p>
            <a:pPr algn="just" rtl="1" fontAlgn="auto">
              <a:spcAft>
                <a:spcPts val="0"/>
              </a:spcAft>
              <a:defRPr/>
            </a:pPr>
            <a:r>
              <a:rPr lang="fa-IR" sz="2400" dirty="0" smtClean="0">
                <a:cs typeface="2  Mitra" pitchFamily="2" charset="-78"/>
              </a:rPr>
              <a:t>استفاده از آنتی کوآگولانت ها طبق دستور پزشک ؛ بیماران هیپراسمولار در معرض خطر ترومبوز قرار دارند.</a:t>
            </a:r>
            <a:endParaRPr lang="en-US" sz="2400" dirty="0">
              <a:cs typeface="2  Mitra" pitchFamily="2" charset="-78"/>
            </a:endParaRPr>
          </a:p>
        </p:txBody>
      </p:sp>
    </p:spTree>
    <p:extLst>
      <p:ext uri="{BB962C8B-B14F-4D97-AF65-F5344CB8AC3E}">
        <p14:creationId xmlns:p14="http://schemas.microsoft.com/office/powerpoint/2010/main" xmlns="" val="1964105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2  Mitra" pitchFamily="2" charset="-78"/>
              </a:rPr>
              <a:t>مراقبتهای پرستاری</a:t>
            </a:r>
            <a:endParaRPr lang="fa-IR" dirty="0">
              <a:solidFill>
                <a:srgbClr val="FF0000"/>
              </a:solidFill>
              <a:cs typeface="2  Mitra" pitchFamily="2" charset="-78"/>
            </a:endParaRPr>
          </a:p>
        </p:txBody>
      </p:sp>
      <p:sp>
        <p:nvSpPr>
          <p:cNvPr id="3" name="Content Placeholder 2"/>
          <p:cNvSpPr>
            <a:spLocks noGrp="1"/>
          </p:cNvSpPr>
          <p:nvPr>
            <p:ph idx="1"/>
          </p:nvPr>
        </p:nvSpPr>
        <p:spPr>
          <a:solidFill>
            <a:schemeClr val="accent2">
              <a:lumMod val="40000"/>
              <a:lumOff val="60000"/>
            </a:schemeClr>
          </a:solidFill>
        </p:spPr>
        <p:txBody>
          <a:bodyPr/>
          <a:lstStyle/>
          <a:p>
            <a:pPr algn="just"/>
            <a:r>
              <a:rPr lang="fa-IR" dirty="0" smtClean="0">
                <a:cs typeface="2  Mitra" pitchFamily="2" charset="-78"/>
              </a:rPr>
              <a:t>تجویزمایعات ،انسولین و الکترولیتها(چک مجدد) و توجه به هیپوگلیسمی ، هیپوکالمی ،علایم ادم مغزی و افزایش حجم مایعات مخصوصا در مبتلایان به نارسایی قلبی یا کلیوی</a:t>
            </a:r>
          </a:p>
          <a:p>
            <a:pPr algn="just"/>
            <a:r>
              <a:rPr lang="fa-IR" dirty="0" smtClean="0">
                <a:cs typeface="2  Mitra" pitchFamily="2" charset="-78"/>
              </a:rPr>
              <a:t>کنترل دقیق جذب و دفع </a:t>
            </a:r>
          </a:p>
          <a:p>
            <a:pPr algn="just"/>
            <a:r>
              <a:rPr lang="fa-IR" dirty="0" smtClean="0">
                <a:cs typeface="2  Mitra" pitchFamily="2" charset="-78"/>
              </a:rPr>
              <a:t>کنترل علایم حیاتی مخصوصا نبض و فشار خون </a:t>
            </a:r>
          </a:p>
          <a:p>
            <a:pPr algn="just"/>
            <a:r>
              <a:rPr lang="fa-IR" dirty="0" smtClean="0">
                <a:cs typeface="2  Mitra" pitchFamily="2" charset="-78"/>
              </a:rPr>
              <a:t>کنترل وضعیت تنفسی و صداهای ریوی جهت </a:t>
            </a:r>
            <a:r>
              <a:rPr lang="fa-IR" dirty="0" smtClean="0">
                <a:cs typeface="2  Mitra" pitchFamily="2" charset="-78"/>
              </a:rPr>
              <a:t>بررسی افزایش </a:t>
            </a:r>
            <a:r>
              <a:rPr lang="fa-IR" dirty="0" smtClean="0">
                <a:cs typeface="2  Mitra" pitchFamily="2" charset="-78"/>
              </a:rPr>
              <a:t>حجم مایعات</a:t>
            </a:r>
          </a:p>
          <a:p>
            <a:pPr algn="just"/>
            <a:r>
              <a:rPr lang="fa-IR" dirty="0" smtClean="0">
                <a:cs typeface="2  Mitra" pitchFamily="2" charset="-78"/>
              </a:rPr>
              <a:t>کنترل هر ساعت قند خون ،الکترولیتها و</a:t>
            </a:r>
            <a:r>
              <a:rPr lang="en-US" dirty="0" smtClean="0">
                <a:cs typeface="2  Mitra" pitchFamily="2" charset="-78"/>
              </a:rPr>
              <a:t>PH</a:t>
            </a:r>
            <a:endParaRPr lang="fa-IR" dirty="0" smtClean="0">
              <a:cs typeface="2  Mitra" pitchFamily="2" charset="-7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r>
              <a:rPr lang="fa-IR" dirty="0" smtClean="0">
                <a:solidFill>
                  <a:srgbClr val="C00000"/>
                </a:solidFill>
              </a:rPr>
              <a:t>آموزش به بیمار</a:t>
            </a:r>
            <a:endParaRPr lang="en-US" dirty="0" smtClean="0">
              <a:solidFill>
                <a:srgbClr val="C00000"/>
              </a:solidFill>
            </a:endParaRPr>
          </a:p>
        </p:txBody>
      </p:sp>
      <p:sp>
        <p:nvSpPr>
          <p:cNvPr id="96259" name="Content Placeholder 2"/>
          <p:cNvSpPr>
            <a:spLocks noGrp="1"/>
          </p:cNvSpPr>
          <p:nvPr>
            <p:ph idx="1"/>
          </p:nvPr>
        </p:nvSpPr>
        <p:spPr/>
        <p:txBody>
          <a:bodyPr/>
          <a:lstStyle/>
          <a:p>
            <a:pPr algn="just" rtl="1"/>
            <a:r>
              <a:rPr lang="fa-IR" sz="2800" dirty="0" smtClean="0">
                <a:cs typeface="2  Mitra" pitchFamily="2" charset="-78"/>
              </a:rPr>
              <a:t>کلید پیشگیری از عود مجدد کتواسیدوز دیابتی و </a:t>
            </a:r>
            <a:r>
              <a:rPr lang="en-US" sz="2800" dirty="0" smtClean="0">
                <a:cs typeface="2  Mitra" pitchFamily="2" charset="-78"/>
              </a:rPr>
              <a:t>HHS</a:t>
            </a:r>
            <a:r>
              <a:rPr lang="fa-IR" sz="2800" dirty="0" smtClean="0">
                <a:cs typeface="2  Mitra" pitchFamily="2" charset="-78"/>
              </a:rPr>
              <a:t> آموزش کافی در مورد کنترل دیابت است . </a:t>
            </a:r>
          </a:p>
          <a:p>
            <a:pPr algn="just" rtl="1"/>
            <a:r>
              <a:rPr lang="fa-IR" sz="2800" dirty="0" smtClean="0">
                <a:cs typeface="2  Mitra" pitchFamily="2" charset="-78"/>
              </a:rPr>
              <a:t>آموزش درباره چگونگی ارتباط میان دیابت و سندرم های هیپرگلایسمی ، محدودیت های تغذیه ای و ورزش ، پروتکل های درمانی ، انجام تست گلوکز خون در خانه ، علایم و نشانه های کاهش و افزایش گلوکز خون ، مراقبت از پاها و اصلاح سبک زندگی لازم است .</a:t>
            </a:r>
            <a:endParaRPr lang="en-US" sz="2800" dirty="0" smtClean="0">
              <a:cs typeface="2  Mitra" pitchFamily="2" charset="-78"/>
            </a:endParaRPr>
          </a:p>
        </p:txBody>
      </p:sp>
    </p:spTree>
    <p:extLst>
      <p:ext uri="{BB962C8B-B14F-4D97-AF65-F5344CB8AC3E}">
        <p14:creationId xmlns:p14="http://schemas.microsoft.com/office/powerpoint/2010/main" xmlns="" val="22123690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va\Pictures\imagesCAV2PWWW.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979712" y="1844824"/>
            <a:ext cx="4752528" cy="352839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82805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87824" y="692696"/>
            <a:ext cx="5396136" cy="1470025"/>
          </a:xfrm>
        </p:spPr>
        <p:txBody>
          <a:bodyPr/>
          <a:lstStyle/>
          <a:p>
            <a:r>
              <a:rPr lang="fa-IR" b="1" dirty="0" smtClean="0">
                <a:solidFill>
                  <a:srgbClr val="FF0066"/>
                </a:solidFill>
              </a:rPr>
              <a:t>علایم هیپوگلیسمی</a:t>
            </a:r>
            <a:endParaRPr lang="en-US" b="1" dirty="0">
              <a:solidFill>
                <a:srgbClr val="FF0066"/>
              </a:solidFill>
            </a:endParaRPr>
          </a:p>
        </p:txBody>
      </p:sp>
      <p:sp>
        <p:nvSpPr>
          <p:cNvPr id="5" name="Subtitle 4"/>
          <p:cNvSpPr>
            <a:spLocks noGrp="1"/>
          </p:cNvSpPr>
          <p:nvPr>
            <p:ph type="subTitle" idx="1"/>
          </p:nvPr>
        </p:nvSpPr>
        <p:spPr>
          <a:xfrm>
            <a:off x="2843808" y="2204864"/>
            <a:ext cx="5688632" cy="4032448"/>
          </a:xfrm>
        </p:spPr>
        <p:txBody>
          <a:bodyPr>
            <a:normAutofit/>
          </a:bodyPr>
          <a:lstStyle/>
          <a:p>
            <a:pPr algn="just"/>
            <a:r>
              <a:rPr lang="fa-IR" sz="2400" b="1" dirty="0" smtClean="0">
                <a:solidFill>
                  <a:srgbClr val="FF0066"/>
                </a:solidFill>
                <a:cs typeface="B Mitra" pitchFamily="2" charset="-78"/>
              </a:rPr>
              <a:t>افزایش فعالیت سمپاتیکی </a:t>
            </a:r>
            <a:r>
              <a:rPr lang="fa-IR" sz="2400" dirty="0" smtClean="0">
                <a:solidFill>
                  <a:srgbClr val="FF0066"/>
                </a:solidFill>
                <a:cs typeface="B Mitra" pitchFamily="2" charset="-78"/>
              </a:rPr>
              <a:t>:</a:t>
            </a:r>
            <a:r>
              <a:rPr lang="fa-IR" sz="2400" dirty="0" smtClean="0">
                <a:solidFill>
                  <a:schemeClr val="tx1"/>
                </a:solidFill>
                <a:cs typeface="B Mitra" pitchFamily="2" charset="-78"/>
              </a:rPr>
              <a:t>تپش قلب ،ترمور،رنگ پریدگی ،تعریق،اضطراب ،احساس گرسنگی ،تاکی کاردی </a:t>
            </a:r>
          </a:p>
          <a:p>
            <a:pPr algn="just"/>
            <a:r>
              <a:rPr lang="fa-IR" sz="2400" b="1" dirty="0" smtClean="0">
                <a:solidFill>
                  <a:srgbClr val="FF0066"/>
                </a:solidFill>
                <a:cs typeface="B Mitra" pitchFamily="2" charset="-78"/>
              </a:rPr>
              <a:t>علایم کمبود گلوکز مغز </a:t>
            </a:r>
            <a:r>
              <a:rPr lang="fa-IR" sz="2400" dirty="0" smtClean="0">
                <a:solidFill>
                  <a:srgbClr val="FF0066"/>
                </a:solidFill>
                <a:cs typeface="B Mitra" pitchFamily="2" charset="-78"/>
              </a:rPr>
              <a:t>:</a:t>
            </a:r>
            <a:r>
              <a:rPr lang="fa-IR" sz="2400" dirty="0" smtClean="0">
                <a:solidFill>
                  <a:schemeClr val="tx1"/>
                </a:solidFill>
                <a:cs typeface="B Mitra" pitchFamily="2" charset="-78"/>
              </a:rPr>
              <a:t>ضعف و بیحالی ،سردرد ،اختلال دید ،اختلال هوشیاری ،کاهش قدرت درک و شناخت ،گاهی تشنج و کوما</a:t>
            </a:r>
          </a:p>
          <a:p>
            <a:pPr algn="just"/>
            <a:r>
              <a:rPr lang="fa-IR" sz="2400" dirty="0" smtClean="0">
                <a:solidFill>
                  <a:schemeClr val="tx1"/>
                </a:solidFill>
                <a:cs typeface="B Mitra" pitchFamily="2" charset="-78"/>
              </a:rPr>
              <a:t>در بیماران دیابتی که بتابلوکر مصرف می کنند علایم افزایش فعالیت سمپاتیکی مهار می شود که در این حالت تنها علامتی که باقی می ماند تعریق است .(به علت وجود نوروترنسمیترهای استیل کولین )</a:t>
            </a:r>
            <a:endParaRPr lang="fa-IR" sz="2400" dirty="0">
              <a:solidFill>
                <a:schemeClr val="tx1"/>
              </a:solidFill>
              <a:cs typeface="B Mitra" pitchFamily="2" charset="-78"/>
            </a:endParaRPr>
          </a:p>
        </p:txBody>
      </p:sp>
      <p:pic>
        <p:nvPicPr>
          <p:cNvPr id="6146" name="Picture 2"/>
          <p:cNvPicPr>
            <a:picLocks noGrp="1" noChangeAspect="1" noChangeArrowheads="1"/>
          </p:cNvPicPr>
          <p:nvPr>
            <p:ph idx="4294967295"/>
          </p:nvPr>
        </p:nvPicPr>
        <p:blipFill>
          <a:blip r:embed="rId2">
            <a:extLst>
              <a:ext uri="{28A0092B-C50C-407E-A947-70E740481C1C}">
                <a14:useLocalDpi xmlns:a14="http://schemas.microsoft.com/office/drawing/2010/main" xmlns="" val="0"/>
              </a:ext>
            </a:extLst>
          </a:blip>
          <a:srcRect/>
          <a:stretch>
            <a:fillRect/>
          </a:stretch>
        </p:blipFill>
        <p:spPr bwMode="auto">
          <a:xfrm>
            <a:off x="0" y="3644900"/>
            <a:ext cx="2451100" cy="2451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6940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fa-IR" dirty="0" smtClean="0">
                <a:latin typeface="Arial" pitchFamily="34" charset="0"/>
                <a:cs typeface="Arial" pitchFamily="34" charset="0"/>
              </a:rPr>
              <a:t>هیپوگلایسمی</a:t>
            </a:r>
          </a:p>
        </p:txBody>
      </p:sp>
      <p:sp>
        <p:nvSpPr>
          <p:cNvPr id="3" name="Content Placeholder 2"/>
          <p:cNvSpPr>
            <a:spLocks noGrp="1"/>
          </p:cNvSpPr>
          <p:nvPr>
            <p:ph idx="1"/>
          </p:nvPr>
        </p:nvSpPr>
        <p:spPr>
          <a:xfrm>
            <a:off x="304800" y="1600200"/>
            <a:ext cx="8534400" cy="4525963"/>
          </a:xfrm>
        </p:spPr>
        <p:txBody>
          <a:bodyPr rtlCol="0">
            <a:normAutofit lnSpcReduction="10000"/>
          </a:bodyPr>
          <a:lstStyle/>
          <a:p>
            <a:pPr algn="r" rtl="1" fontAlgn="auto">
              <a:spcAft>
                <a:spcPts val="0"/>
              </a:spcAft>
              <a:defRPr/>
            </a:pPr>
            <a:r>
              <a:rPr lang="fa-IR" dirty="0" smtClean="0">
                <a:solidFill>
                  <a:srgbClr val="C00000"/>
                </a:solidFill>
                <a:latin typeface="Arial" pitchFamily="34" charset="0"/>
                <a:cs typeface="2  Mitra" pitchFamily="2" charset="-78"/>
              </a:rPr>
              <a:t>عوامل خطر زا برای کاهش شدید قند خون در دیابت ملیتوس</a:t>
            </a:r>
          </a:p>
          <a:p>
            <a:pPr algn="r" rtl="1" fontAlgn="auto">
              <a:spcAft>
                <a:spcPts val="0"/>
              </a:spcAft>
              <a:buFont typeface="Arial" pitchFamily="34" charset="0"/>
              <a:buNone/>
              <a:defRPr/>
            </a:pPr>
            <a:r>
              <a:rPr lang="fa-IR" dirty="0" smtClean="0">
                <a:solidFill>
                  <a:srgbClr val="C00000"/>
                </a:solidFill>
                <a:latin typeface="Arial" pitchFamily="34" charset="0"/>
                <a:cs typeface="2  Mitra" pitchFamily="2" charset="-78"/>
              </a:rPr>
              <a:t>    عبارتند از :</a:t>
            </a:r>
          </a:p>
          <a:p>
            <a:pPr algn="r" rtl="1" fontAlgn="auto">
              <a:spcAft>
                <a:spcPts val="0"/>
              </a:spcAft>
              <a:buFont typeface="Wingdings" pitchFamily="2" charset="2"/>
              <a:buChar char="q"/>
              <a:defRPr/>
            </a:pPr>
            <a:r>
              <a:rPr lang="fa-IR" dirty="0" smtClean="0">
                <a:latin typeface="Arial" pitchFamily="34" charset="0"/>
                <a:cs typeface="2  Mitra" pitchFamily="2" charset="-78"/>
              </a:rPr>
              <a:t>دیابت نوع 1 همراه با سابقه کاهش شدید قند خون عود کننده</a:t>
            </a:r>
          </a:p>
          <a:p>
            <a:pPr algn="r" rtl="1" fontAlgn="auto">
              <a:spcAft>
                <a:spcPts val="0"/>
              </a:spcAft>
              <a:buFont typeface="Wingdings" pitchFamily="2" charset="2"/>
              <a:buChar char="q"/>
              <a:defRPr/>
            </a:pPr>
            <a:r>
              <a:rPr lang="fa-IR" dirty="0" smtClean="0">
                <a:latin typeface="Arial" pitchFamily="34" charset="0"/>
                <a:cs typeface="2  Mitra" pitchFamily="2" charset="-78"/>
              </a:rPr>
              <a:t>بیماران جوان</a:t>
            </a:r>
          </a:p>
          <a:p>
            <a:pPr algn="r" rtl="1" fontAlgn="auto">
              <a:spcAft>
                <a:spcPts val="0"/>
              </a:spcAft>
              <a:buFont typeface="Wingdings" pitchFamily="2" charset="2"/>
              <a:buChar char="q"/>
              <a:defRPr/>
            </a:pPr>
            <a:r>
              <a:rPr lang="fa-IR" dirty="0" smtClean="0">
                <a:latin typeface="Arial" pitchFamily="34" charset="0"/>
                <a:cs typeface="2  Mitra" pitchFamily="2" charset="-78"/>
              </a:rPr>
              <a:t>بیماران مسنی که داروی سولفونیل اوره مصرف می کنند</a:t>
            </a:r>
          </a:p>
          <a:p>
            <a:pPr algn="r" rtl="1" fontAlgn="auto">
              <a:spcAft>
                <a:spcPts val="0"/>
              </a:spcAft>
              <a:buFont typeface="Wingdings" pitchFamily="2" charset="2"/>
              <a:buChar char="q"/>
              <a:defRPr/>
            </a:pPr>
            <a:r>
              <a:rPr lang="fa-IR" dirty="0" smtClean="0">
                <a:latin typeface="Arial" pitchFamily="34" charset="0"/>
                <a:cs typeface="2  Mitra" pitchFamily="2" charset="-78"/>
              </a:rPr>
              <a:t>مصرف کنندگان الکل</a:t>
            </a:r>
          </a:p>
          <a:p>
            <a:pPr algn="r" rtl="1" fontAlgn="auto">
              <a:spcAft>
                <a:spcPts val="0"/>
              </a:spcAft>
              <a:buFont typeface="Wingdings" pitchFamily="2" charset="2"/>
              <a:buChar char="q"/>
              <a:defRPr/>
            </a:pPr>
            <a:r>
              <a:rPr lang="fa-IR" dirty="0" smtClean="0">
                <a:latin typeface="Arial" pitchFamily="34" charset="0"/>
                <a:cs typeface="2  Mitra" pitchFamily="2" charset="-78"/>
              </a:rPr>
              <a:t>فعالیت بدنی شدید در 24 ساعت گذشته</a:t>
            </a:r>
          </a:p>
          <a:p>
            <a:pPr algn="r" rtl="1" fontAlgn="auto">
              <a:spcAft>
                <a:spcPts val="0"/>
              </a:spcAft>
              <a:buFont typeface="Wingdings" pitchFamily="2" charset="2"/>
              <a:buChar char="q"/>
              <a:defRPr/>
            </a:pPr>
            <a:r>
              <a:rPr lang="fa-IR" dirty="0" smtClean="0">
                <a:latin typeface="Arial" pitchFamily="34" charset="0"/>
                <a:cs typeface="2  Mitra" pitchFamily="2" charset="-78"/>
              </a:rPr>
              <a:t>بیماری خطرناک نظیر سپتی سمی ، نارسایی قلبی و هپاتیت</a:t>
            </a:r>
            <a:endParaRPr lang="fa-IR" dirty="0">
              <a:latin typeface="Arial" pitchFamily="34" charset="0"/>
              <a:cs typeface="2  Mitra" pitchFamily="2" charset="-78"/>
            </a:endParaRPr>
          </a:p>
        </p:txBody>
      </p:sp>
    </p:spTree>
    <p:extLst>
      <p:ext uri="{BB962C8B-B14F-4D97-AF65-F5344CB8AC3E}">
        <p14:creationId xmlns:p14="http://schemas.microsoft.com/office/powerpoint/2010/main" xmlns="" val="7728576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fa-IR" dirty="0" smtClean="0">
                <a:latin typeface="Arial" pitchFamily="34" charset="0"/>
                <a:cs typeface="Arial" pitchFamily="34" charset="0"/>
              </a:rPr>
              <a:t>هیپوگلایسمی</a:t>
            </a:r>
          </a:p>
        </p:txBody>
      </p:sp>
      <p:sp>
        <p:nvSpPr>
          <p:cNvPr id="16387" name="Content Placeholder 2"/>
          <p:cNvSpPr>
            <a:spLocks noGrp="1"/>
          </p:cNvSpPr>
          <p:nvPr>
            <p:ph idx="1"/>
          </p:nvPr>
        </p:nvSpPr>
        <p:spPr>
          <a:solidFill>
            <a:schemeClr val="accent2">
              <a:lumMod val="40000"/>
              <a:lumOff val="60000"/>
            </a:schemeClr>
          </a:solidFill>
        </p:spPr>
        <p:txBody>
          <a:bodyPr/>
          <a:lstStyle/>
          <a:p>
            <a:pPr algn="r" rtl="1"/>
            <a:endParaRPr lang="fa-IR" dirty="0" smtClean="0">
              <a:cs typeface="B Nazanin" pitchFamily="2" charset="-78"/>
            </a:endParaRPr>
          </a:p>
          <a:p>
            <a:pPr algn="r" rtl="1"/>
            <a:r>
              <a:rPr lang="fa-IR" dirty="0" smtClean="0">
                <a:latin typeface="Arial" pitchFamily="34" charset="0"/>
                <a:cs typeface="Arial" pitchFamily="34" charset="0"/>
              </a:rPr>
              <a:t>بروز نقائص نرولوژیک دائمی پس از هیپوگلایسمی نادر است .</a:t>
            </a:r>
          </a:p>
          <a:p>
            <a:pPr algn="r" rtl="1"/>
            <a:endParaRPr lang="fa-IR" dirty="0" smtClean="0">
              <a:latin typeface="Arial" pitchFamily="34" charset="0"/>
              <a:cs typeface="Arial" pitchFamily="34" charset="0"/>
            </a:endParaRPr>
          </a:p>
          <a:p>
            <a:pPr algn="r" rtl="1"/>
            <a:r>
              <a:rPr lang="fa-IR" dirty="0" smtClean="0">
                <a:latin typeface="Arial" pitchFamily="34" charset="0"/>
                <a:cs typeface="Arial" pitchFamily="34" charset="0"/>
              </a:rPr>
              <a:t>در حدود 2-4% موارد مرگ و میر همراه با دیابت تیپ 1 همراه با هیپوگلایسمی است .</a:t>
            </a:r>
          </a:p>
        </p:txBody>
      </p:sp>
    </p:spTree>
    <p:extLst>
      <p:ext uri="{BB962C8B-B14F-4D97-AF65-F5344CB8AC3E}">
        <p14:creationId xmlns:p14="http://schemas.microsoft.com/office/powerpoint/2010/main" xmlns="" val="3174251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fa-IR" dirty="0" smtClean="0">
                <a:solidFill>
                  <a:srgbClr val="C00000"/>
                </a:solidFill>
                <a:cs typeface="2  Mitra" pitchFamily="2" charset="-78"/>
              </a:rPr>
              <a:t>علل هیپوگلایسمی</a:t>
            </a:r>
            <a:endParaRPr lang="en-US" dirty="0" smtClean="0">
              <a:solidFill>
                <a:srgbClr val="C00000"/>
              </a:solidFill>
              <a:cs typeface="2  Mitra" pitchFamily="2" charset="-78"/>
            </a:endParaRPr>
          </a:p>
        </p:txBody>
      </p:sp>
      <p:graphicFrame>
        <p:nvGraphicFramePr>
          <p:cNvPr id="5" name="Content Placeholder 4"/>
          <p:cNvGraphicFramePr>
            <a:graphicFrameLocks noGrp="1"/>
          </p:cNvGraphicFramePr>
          <p:nvPr>
            <p:ph idx="1"/>
          </p:nvPr>
        </p:nvGraphicFramePr>
        <p:xfrm>
          <a:off x="457200" y="1600200"/>
          <a:ext cx="8229600" cy="5105400"/>
        </p:xfrm>
        <a:graphic>
          <a:graphicData uri="http://schemas.openxmlformats.org/drawingml/2006/table">
            <a:tbl>
              <a:tblPr firstRow="1" bandRow="1">
                <a:tableStyleId>{7DF18680-E054-41AD-8BC1-D1AEF772440D}</a:tableStyleId>
              </a:tblPr>
              <a:tblGrid>
                <a:gridCol w="4114800"/>
                <a:gridCol w="4114800"/>
              </a:tblGrid>
              <a:tr h="533400">
                <a:tc>
                  <a:txBody>
                    <a:bodyPr/>
                    <a:lstStyle/>
                    <a:p>
                      <a:r>
                        <a:rPr lang="fa-IR" sz="2400" dirty="0" smtClean="0">
                          <a:cs typeface="2  Mitra" pitchFamily="2" charset="-78"/>
                        </a:rPr>
                        <a:t>هیپوگلایسمی پس از غذا</a:t>
                      </a:r>
                      <a:r>
                        <a:rPr lang="fa-IR" sz="2400" baseline="0" dirty="0" smtClean="0">
                          <a:cs typeface="2  Mitra" pitchFamily="2" charset="-78"/>
                        </a:rPr>
                        <a:t>                </a:t>
                      </a:r>
                      <a:endParaRPr lang="en-US" sz="2400" dirty="0">
                        <a:cs typeface="2  Mitra" pitchFamily="2" charset="-78"/>
                      </a:endParaRPr>
                    </a:p>
                  </a:txBody>
                  <a:tcPr/>
                </a:tc>
                <a:tc>
                  <a:txBody>
                    <a:bodyPr/>
                    <a:lstStyle/>
                    <a:p>
                      <a:r>
                        <a:rPr lang="fa-IR" sz="2400" dirty="0" smtClean="0">
                          <a:cs typeface="2  Mitra" pitchFamily="2" charset="-78"/>
                        </a:rPr>
                        <a:t>هیپوگلایسمی ناشتا                   </a:t>
                      </a:r>
                      <a:endParaRPr lang="en-US" sz="2400" dirty="0">
                        <a:cs typeface="2  Mitra" pitchFamily="2" charset="-78"/>
                      </a:endParaRPr>
                    </a:p>
                  </a:txBody>
                  <a:tcPr/>
                </a:tc>
              </a:tr>
              <a:tr h="4572000">
                <a:tc>
                  <a:txBody>
                    <a:bodyPr/>
                    <a:lstStyle/>
                    <a:p>
                      <a:pPr marL="342900" indent="-342900" algn="r" rtl="1">
                        <a:buFont typeface="+mj-lt"/>
                        <a:buAutoNum type="arabicPeriod"/>
                      </a:pPr>
                      <a:r>
                        <a:rPr lang="fa-IR" sz="2400" dirty="0" smtClean="0">
                          <a:latin typeface="Arial" pitchFamily="34" charset="0"/>
                          <a:cs typeface="Arial" pitchFamily="34" charset="0"/>
                        </a:rPr>
                        <a:t>افزایش اثر انسولین</a:t>
                      </a:r>
                    </a:p>
                    <a:p>
                      <a:pPr marL="342900" indent="-342900" algn="r" rtl="1">
                        <a:buFont typeface="+mj-lt"/>
                        <a:buAutoNum type="arabicPeriod"/>
                      </a:pPr>
                      <a:r>
                        <a:rPr lang="fa-IR" sz="2400" dirty="0" smtClean="0">
                          <a:latin typeface="Arial" pitchFamily="34" charset="0"/>
                          <a:cs typeface="Arial" pitchFamily="34" charset="0"/>
                        </a:rPr>
                        <a:t>جراحی بای پس معده</a:t>
                      </a:r>
                      <a:endParaRPr lang="en-US" sz="2400" dirty="0">
                        <a:latin typeface="Arial" pitchFamily="34" charset="0"/>
                        <a:cs typeface="Arial" pitchFamily="34" charset="0"/>
                      </a:endParaRPr>
                    </a:p>
                  </a:txBody>
                  <a:tcPr/>
                </a:tc>
                <a:tc>
                  <a:txBody>
                    <a:bodyPr/>
                    <a:lstStyle/>
                    <a:p>
                      <a:pPr marL="342900" indent="-342900" algn="r" rtl="1">
                        <a:buFont typeface="+mj-lt"/>
                        <a:buAutoNum type="arabicPeriod"/>
                      </a:pPr>
                      <a:r>
                        <a:rPr lang="fa-IR" sz="2400" dirty="0" smtClean="0">
                          <a:latin typeface="Arial" pitchFamily="34" charset="0"/>
                          <a:cs typeface="Arial" pitchFamily="34" charset="0"/>
                        </a:rPr>
                        <a:t>زیاد</a:t>
                      </a:r>
                      <a:r>
                        <a:rPr lang="fa-IR" sz="2400" baseline="0" dirty="0" smtClean="0">
                          <a:latin typeface="Arial" pitchFamily="34" charset="0"/>
                          <a:cs typeface="Arial" pitchFamily="34" charset="0"/>
                        </a:rPr>
                        <a:t> بودن دوز انسولین</a:t>
                      </a:r>
                    </a:p>
                    <a:p>
                      <a:pPr marL="342900" indent="-342900" algn="r" rtl="1">
                        <a:buFont typeface="+mj-lt"/>
                        <a:buAutoNum type="arabicPeriod"/>
                      </a:pPr>
                      <a:r>
                        <a:rPr lang="fa-IR" sz="2400" baseline="0" dirty="0" smtClean="0">
                          <a:latin typeface="Arial" pitchFamily="34" charset="0"/>
                          <a:cs typeface="Arial" pitchFamily="34" charset="0"/>
                        </a:rPr>
                        <a:t>کاهش دریافت غذا</a:t>
                      </a:r>
                    </a:p>
                    <a:p>
                      <a:pPr marL="342900" indent="-342900" algn="r" rtl="1">
                        <a:buFont typeface="+mj-lt"/>
                        <a:buAutoNum type="arabicPeriod"/>
                      </a:pPr>
                      <a:r>
                        <a:rPr lang="fa-IR" sz="2400" baseline="0" dirty="0" smtClean="0">
                          <a:latin typeface="Arial" pitchFamily="34" charset="0"/>
                          <a:cs typeface="Arial" pitchFamily="34" charset="0"/>
                        </a:rPr>
                        <a:t>افزایش فعالیت</a:t>
                      </a:r>
                    </a:p>
                    <a:p>
                      <a:pPr marL="342900" indent="-342900" algn="r" rtl="1">
                        <a:buFont typeface="+mj-lt"/>
                        <a:buAutoNum type="arabicPeriod"/>
                      </a:pPr>
                      <a:r>
                        <a:rPr lang="fa-IR" sz="2400" baseline="0" dirty="0" smtClean="0">
                          <a:latin typeface="Arial" pitchFamily="34" charset="0"/>
                          <a:cs typeface="Arial" pitchFamily="34" charset="0"/>
                        </a:rPr>
                        <a:t>نارسایی کلیه / دیالیز</a:t>
                      </a:r>
                    </a:p>
                    <a:p>
                      <a:pPr marL="342900" indent="-342900" algn="r" rtl="1">
                        <a:buFont typeface="+mj-lt"/>
                        <a:buAutoNum type="arabicPeriod"/>
                      </a:pPr>
                      <a:r>
                        <a:rPr lang="fa-IR" sz="2400" baseline="0" dirty="0" smtClean="0">
                          <a:latin typeface="Arial" pitchFamily="34" charset="0"/>
                          <a:cs typeface="Arial" pitchFamily="34" charset="0"/>
                        </a:rPr>
                        <a:t>نارسایی کبد</a:t>
                      </a:r>
                    </a:p>
                    <a:p>
                      <a:pPr marL="342900" indent="-342900" algn="r" rtl="1">
                        <a:buFont typeface="+mj-lt"/>
                        <a:buAutoNum type="arabicPeriod"/>
                      </a:pPr>
                      <a:r>
                        <a:rPr lang="fa-IR" sz="2400" baseline="0" dirty="0" smtClean="0">
                          <a:latin typeface="Arial" pitchFamily="34" charset="0"/>
                          <a:cs typeface="Arial" pitchFamily="34" charset="0"/>
                        </a:rPr>
                        <a:t>نارسایی قلب</a:t>
                      </a:r>
                    </a:p>
                    <a:p>
                      <a:pPr marL="342900" indent="-342900" algn="r" rtl="1">
                        <a:buFont typeface="+mj-lt"/>
                        <a:buAutoNum type="arabicPeriod"/>
                      </a:pPr>
                      <a:r>
                        <a:rPr lang="fa-IR" sz="2400" baseline="0" dirty="0" smtClean="0">
                          <a:latin typeface="Arial" pitchFamily="34" charset="0"/>
                          <a:cs typeface="Arial" pitchFamily="34" charset="0"/>
                        </a:rPr>
                        <a:t>داروهای خوراکی کاهنده قند خون</a:t>
                      </a:r>
                    </a:p>
                    <a:p>
                      <a:pPr marL="342900" indent="-342900" algn="r" rtl="1">
                        <a:buFont typeface="+mj-lt"/>
                        <a:buAutoNum type="arabicPeriod"/>
                      </a:pPr>
                      <a:r>
                        <a:rPr lang="fa-IR" sz="2400" baseline="0" dirty="0" smtClean="0">
                          <a:latin typeface="Arial" pitchFamily="34" charset="0"/>
                          <a:cs typeface="Arial" pitchFamily="34" charset="0"/>
                        </a:rPr>
                        <a:t>مصرف الکل</a:t>
                      </a:r>
                    </a:p>
                    <a:p>
                      <a:pPr marL="342900" indent="-342900" algn="r" rtl="1">
                        <a:buFont typeface="+mj-lt"/>
                        <a:buAutoNum type="arabicPeriod"/>
                      </a:pPr>
                      <a:r>
                        <a:rPr lang="fa-IR" sz="2400" baseline="0" dirty="0" smtClean="0">
                          <a:latin typeface="Arial" pitchFamily="34" charset="0"/>
                          <a:cs typeface="Arial" pitchFamily="34" charset="0"/>
                        </a:rPr>
                        <a:t>سالیسیلات ها</a:t>
                      </a:r>
                    </a:p>
                    <a:p>
                      <a:pPr marL="342900" indent="-342900" algn="r" rtl="1">
                        <a:buFont typeface="+mj-lt"/>
                        <a:buAutoNum type="arabicPeriod"/>
                      </a:pPr>
                      <a:r>
                        <a:rPr lang="fa-IR" sz="2400" baseline="0" dirty="0" smtClean="0">
                          <a:latin typeface="Arial" pitchFamily="34" charset="0"/>
                          <a:cs typeface="Arial" pitchFamily="34" charset="0"/>
                        </a:rPr>
                        <a:t>بتا بلاکرها</a:t>
                      </a:r>
                      <a:endParaRPr lang="en-US"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xmlns="" val="22005358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fa-IR" dirty="0" smtClean="0">
                <a:solidFill>
                  <a:srgbClr val="FF0000"/>
                </a:solidFill>
                <a:cs typeface="2  Mitra" pitchFamily="2" charset="-78"/>
              </a:rPr>
              <a:t>هیپوگلایسمی</a:t>
            </a:r>
            <a:endParaRPr lang="en-US" dirty="0" smtClean="0">
              <a:solidFill>
                <a:srgbClr val="FF0000"/>
              </a:solidFill>
              <a:cs typeface="2  Mitra" pitchFamily="2" charset="-78"/>
            </a:endParaRPr>
          </a:p>
        </p:txBody>
      </p:sp>
      <p:sp>
        <p:nvSpPr>
          <p:cNvPr id="19459" name="Content Placeholder 2"/>
          <p:cNvSpPr>
            <a:spLocks noGrp="1"/>
          </p:cNvSpPr>
          <p:nvPr>
            <p:ph idx="1"/>
          </p:nvPr>
        </p:nvSpPr>
        <p:spPr>
          <a:solidFill>
            <a:schemeClr val="accent4">
              <a:lumMod val="60000"/>
              <a:lumOff val="40000"/>
            </a:schemeClr>
          </a:solidFill>
        </p:spPr>
        <p:txBody>
          <a:bodyPr/>
          <a:lstStyle/>
          <a:p>
            <a:pPr algn="r" rtl="1">
              <a:buFont typeface="Arial" pitchFamily="34" charset="0"/>
              <a:buNone/>
            </a:pPr>
            <a:r>
              <a:rPr lang="fa-IR" dirty="0" smtClean="0">
                <a:cs typeface="B Nazanin" pitchFamily="2" charset="-78"/>
              </a:rPr>
              <a:t>                                 </a:t>
            </a:r>
          </a:p>
          <a:p>
            <a:pPr algn="r" rtl="1">
              <a:buFont typeface="Arial" pitchFamily="34" charset="0"/>
              <a:buNone/>
            </a:pPr>
            <a:r>
              <a:rPr lang="fa-IR" dirty="0" smtClean="0">
                <a:cs typeface="B Nazanin" pitchFamily="2" charset="-78"/>
              </a:rPr>
              <a:t>                       </a:t>
            </a:r>
          </a:p>
          <a:p>
            <a:pPr algn="r" rtl="1">
              <a:buFont typeface="Arial" pitchFamily="34" charset="0"/>
              <a:buNone/>
            </a:pPr>
            <a:r>
              <a:rPr lang="fa-IR" dirty="0" smtClean="0">
                <a:cs typeface="B Nazanin" pitchFamily="2" charset="-78"/>
              </a:rPr>
              <a:t>                       </a:t>
            </a:r>
            <a:r>
              <a:rPr lang="fa-IR" dirty="0" smtClean="0">
                <a:latin typeface="Arial" pitchFamily="34" charset="0"/>
                <a:cs typeface="Arial" pitchFamily="34" charset="0"/>
              </a:rPr>
              <a:t>مغز قادر به سنتز یا ذخیره گلوکز نیست </a:t>
            </a:r>
          </a:p>
          <a:p>
            <a:pPr algn="r" rtl="1">
              <a:buFont typeface="Arial" pitchFamily="34" charset="0"/>
              <a:buNone/>
            </a:pPr>
            <a:r>
              <a:rPr lang="fa-IR" dirty="0" smtClean="0">
                <a:latin typeface="Arial" pitchFamily="34" charset="0"/>
                <a:cs typeface="Arial" pitchFamily="34" charset="0"/>
              </a:rPr>
              <a:t>                       و برای زنده ماندن نیازمند حفظ گلوکز</a:t>
            </a:r>
          </a:p>
          <a:p>
            <a:pPr algn="r" rtl="1">
              <a:buFont typeface="Arial" pitchFamily="34" charset="0"/>
              <a:buNone/>
            </a:pPr>
            <a:r>
              <a:rPr lang="fa-IR" dirty="0" smtClean="0">
                <a:latin typeface="Arial" pitchFamily="34" charset="0"/>
                <a:cs typeface="Arial" pitchFamily="34" charset="0"/>
              </a:rPr>
              <a:t>                       خون در محدوده طبیعی است.                       </a:t>
            </a:r>
          </a:p>
          <a:p>
            <a:pPr algn="r" rtl="1">
              <a:buFont typeface="Arial" pitchFamily="34" charset="0"/>
              <a:buNone/>
            </a:pPr>
            <a:endParaRPr lang="fa-IR" dirty="0" smtClean="0">
              <a:cs typeface="B Nazanin" pitchFamily="2" charset="-78"/>
            </a:endParaRPr>
          </a:p>
          <a:p>
            <a:pPr algn="r" rtl="1">
              <a:buFont typeface="Arial" pitchFamily="34" charset="0"/>
              <a:buNone/>
            </a:pPr>
            <a:r>
              <a:rPr lang="fa-IR" dirty="0" smtClean="0">
                <a:cs typeface="B Nazanin" pitchFamily="2" charset="-78"/>
              </a:rPr>
              <a:t>                    </a:t>
            </a:r>
            <a:endParaRPr lang="en-US" dirty="0" smtClean="0">
              <a:cs typeface="B Nazanin" pitchFamily="2" charset="-78"/>
            </a:endParaRPr>
          </a:p>
        </p:txBody>
      </p:sp>
      <p:sp>
        <p:nvSpPr>
          <p:cNvPr id="4" name="Explosion 1 3"/>
          <p:cNvSpPr/>
          <p:nvPr/>
        </p:nvSpPr>
        <p:spPr>
          <a:xfrm>
            <a:off x="6248400" y="1447800"/>
            <a:ext cx="2438400" cy="24384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4400" dirty="0">
                <a:solidFill>
                  <a:prstClr val="white"/>
                </a:solidFill>
              </a:rPr>
              <a:t>نکته</a:t>
            </a:r>
            <a:endParaRPr lang="en-US" sz="4400" dirty="0">
              <a:solidFill>
                <a:prstClr val="white"/>
              </a:solidFill>
            </a:endParaRPr>
          </a:p>
        </p:txBody>
      </p:sp>
    </p:spTree>
    <p:extLst>
      <p:ext uri="{BB962C8B-B14F-4D97-AF65-F5344CB8AC3E}">
        <p14:creationId xmlns:p14="http://schemas.microsoft.com/office/powerpoint/2010/main" xmlns="" val="4128850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TotalTime>
  <Words>2510</Words>
  <Application>Microsoft Office PowerPoint</Application>
  <PresentationFormat>On-screen Show (4:3)</PresentationFormat>
  <Paragraphs>326</Paragraphs>
  <Slides>44</Slides>
  <Notes>5</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44</vt:i4>
      </vt:variant>
    </vt:vector>
  </HeadingPairs>
  <TitlesOfParts>
    <vt:vector size="45" baseType="lpstr">
      <vt:lpstr>Office Theme</vt:lpstr>
      <vt:lpstr>اورژانسهای دیابت</vt:lpstr>
      <vt:lpstr>سه عارضه حاد دیابت </vt:lpstr>
      <vt:lpstr>هیپوگلایسمی</vt:lpstr>
      <vt:lpstr>تریاد ویپل</vt:lpstr>
      <vt:lpstr>علایم هیپوگلیسمی</vt:lpstr>
      <vt:lpstr>هیپوگلایسمی</vt:lpstr>
      <vt:lpstr>هیپوگلایسمی</vt:lpstr>
      <vt:lpstr>علل هیپوگلایسمی</vt:lpstr>
      <vt:lpstr>هیپوگلایسمی</vt:lpstr>
      <vt:lpstr>هیپوگلایسمی</vt:lpstr>
      <vt:lpstr>درمان هیپوگلایسمی</vt:lpstr>
      <vt:lpstr>هیپوگلایسمی</vt:lpstr>
      <vt:lpstr>درمان هیپوگلایسمی</vt:lpstr>
      <vt:lpstr>آموزش به بیمار</vt:lpstr>
      <vt:lpstr>Diabetic Ketoacidosis (DKA)</vt:lpstr>
      <vt:lpstr>Slide 16</vt:lpstr>
      <vt:lpstr>پاتوفیزیولوژی</vt:lpstr>
      <vt:lpstr>Insulin Deficiency</vt:lpstr>
      <vt:lpstr>DKA</vt:lpstr>
      <vt:lpstr>Diabetic Ketoacidosis: </vt:lpstr>
      <vt:lpstr>Physical Examination in DKA</vt:lpstr>
      <vt:lpstr>DKA</vt:lpstr>
      <vt:lpstr>Diagnostic Criteria for DKA and HHS</vt:lpstr>
      <vt:lpstr>Diabetic Ketoacidosis: </vt:lpstr>
      <vt:lpstr>DKA- Monitoring Standard blood work</vt:lpstr>
      <vt:lpstr>DKA- Fluids</vt:lpstr>
      <vt:lpstr>DKA-Insulin</vt:lpstr>
      <vt:lpstr>Slide 28</vt:lpstr>
      <vt:lpstr>DKA</vt:lpstr>
      <vt:lpstr>Electrolytes- K</vt:lpstr>
      <vt:lpstr>Electrolytes- K</vt:lpstr>
      <vt:lpstr>بیکربنات</vt:lpstr>
      <vt:lpstr>عوارض درمان کتواسیدوز دیابتی</vt:lpstr>
      <vt:lpstr>مراقبتهای پرستاری در کتواسیدوز دیابتی</vt:lpstr>
      <vt:lpstr>Hyperosmolar Hyperglycemic  State (HHS)</vt:lpstr>
      <vt:lpstr>Criteria for HHS</vt:lpstr>
      <vt:lpstr>Hyperglycemic Hyperosmolar Syndrome (HHS)</vt:lpstr>
      <vt:lpstr>علایم بالینی</vt:lpstr>
      <vt:lpstr>علایم بالینی</vt:lpstr>
      <vt:lpstr>درمان</vt:lpstr>
      <vt:lpstr>درمان</vt:lpstr>
      <vt:lpstr>مراقبتهای پرستاری</vt:lpstr>
      <vt:lpstr>آموزش به بیمار</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sva</dc:creator>
  <cp:lastModifiedBy>MRT</cp:lastModifiedBy>
  <cp:revision>76</cp:revision>
  <dcterms:created xsi:type="dcterms:W3CDTF">2015-11-26T08:31:17Z</dcterms:created>
  <dcterms:modified xsi:type="dcterms:W3CDTF">2015-11-30T17:43:36Z</dcterms:modified>
</cp:coreProperties>
</file>